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1" r:id="rId5"/>
  </p:sldMasterIdLst>
  <p:notesMasterIdLst>
    <p:notesMasterId r:id="rId53"/>
  </p:notesMasterIdLst>
  <p:handoutMasterIdLst>
    <p:handoutMasterId r:id="rId54"/>
  </p:handoutMasterIdLst>
  <p:sldIdLst>
    <p:sldId id="264" r:id="rId6"/>
    <p:sldId id="391" r:id="rId7"/>
    <p:sldId id="601" r:id="rId8"/>
    <p:sldId id="548" r:id="rId9"/>
    <p:sldId id="274" r:id="rId10"/>
    <p:sldId id="565" r:id="rId11"/>
    <p:sldId id="566" r:id="rId12"/>
    <p:sldId id="569" r:id="rId13"/>
    <p:sldId id="595" r:id="rId14"/>
    <p:sldId id="568" r:id="rId15"/>
    <p:sldId id="596" r:id="rId16"/>
    <p:sldId id="599" r:id="rId17"/>
    <p:sldId id="600" r:id="rId18"/>
    <p:sldId id="593" r:id="rId19"/>
    <p:sldId id="591" r:id="rId20"/>
    <p:sldId id="590" r:id="rId21"/>
    <p:sldId id="617" r:id="rId22"/>
    <p:sldId id="573" r:id="rId23"/>
    <p:sldId id="431" r:id="rId24"/>
    <p:sldId id="574" r:id="rId25"/>
    <p:sldId id="618" r:id="rId26"/>
    <p:sldId id="576" r:id="rId27"/>
    <p:sldId id="577" r:id="rId28"/>
    <p:sldId id="578" r:id="rId29"/>
    <p:sldId id="579" r:id="rId30"/>
    <p:sldId id="580" r:id="rId31"/>
    <p:sldId id="584" r:id="rId32"/>
    <p:sldId id="561" r:id="rId33"/>
    <p:sldId id="483" r:id="rId34"/>
    <p:sldId id="602" r:id="rId35"/>
    <p:sldId id="603" r:id="rId36"/>
    <p:sldId id="604" r:id="rId37"/>
    <p:sldId id="605" r:id="rId38"/>
    <p:sldId id="606" r:id="rId39"/>
    <p:sldId id="607" r:id="rId40"/>
    <p:sldId id="608" r:id="rId41"/>
    <p:sldId id="609" r:id="rId42"/>
    <p:sldId id="610" r:id="rId43"/>
    <p:sldId id="611" r:id="rId44"/>
    <p:sldId id="612" r:id="rId45"/>
    <p:sldId id="587" r:id="rId46"/>
    <p:sldId id="613" r:id="rId47"/>
    <p:sldId id="616" r:id="rId48"/>
    <p:sldId id="594" r:id="rId49"/>
    <p:sldId id="298" r:id="rId50"/>
    <p:sldId id="588" r:id="rId51"/>
    <p:sldId id="461"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rin Weber" initials="EW" lastIdx="20" clrIdx="6">
    <p:extLst>
      <p:ext uri="{19B8F6BF-5375-455C-9EA6-DF929625EA0E}">
        <p15:presenceInfo xmlns:p15="http://schemas.microsoft.com/office/powerpoint/2012/main" userId="S-1-5-21-489740361-3799167105-1318118296-1359" providerId="AD"/>
      </p:ext>
    </p:extLst>
  </p:cmAuthor>
  <p:cmAuthor id="1" name="Jessica Porras" initials="JP" lastIdx="118" clrIdx="0">
    <p:extLst>
      <p:ext uri="{19B8F6BF-5375-455C-9EA6-DF929625EA0E}">
        <p15:presenceInfo xmlns:p15="http://schemas.microsoft.com/office/powerpoint/2012/main" userId="S-1-5-21-489740361-3799167105-1318118296-1499" providerId="AD"/>
      </p:ext>
    </p:extLst>
  </p:cmAuthor>
  <p:cmAuthor id="8" name="Rachel Goldstein" initials="RG" lastIdx="14" clrIdx="7">
    <p:extLst>
      <p:ext uri="{19B8F6BF-5375-455C-9EA6-DF929625EA0E}">
        <p15:presenceInfo xmlns:p15="http://schemas.microsoft.com/office/powerpoint/2012/main" userId="S-1-5-21-489740361-3799167105-1318118296-1711" providerId="AD"/>
      </p:ext>
    </p:extLst>
  </p:cmAuthor>
  <p:cmAuthor id="2" name="Drew Voytal" initials="DV" lastIdx="27" clrIdx="1">
    <p:extLst>
      <p:ext uri="{19B8F6BF-5375-455C-9EA6-DF929625EA0E}">
        <p15:presenceInfo xmlns:p15="http://schemas.microsoft.com/office/powerpoint/2012/main" userId="S-1-5-21-489740361-3799167105-1318118296-2676" providerId="AD"/>
      </p:ext>
    </p:extLst>
  </p:cmAuthor>
  <p:cmAuthor id="9" name="Taha Anjarwalla" initials="TA [2]" lastIdx="5" clrIdx="8">
    <p:extLst>
      <p:ext uri="{19B8F6BF-5375-455C-9EA6-DF929625EA0E}">
        <p15:presenceInfo xmlns:p15="http://schemas.microsoft.com/office/powerpoint/2012/main" userId="S-1-5-21-489740361-3799167105-1318118296-1442" providerId="AD"/>
      </p:ext>
    </p:extLst>
  </p:cmAuthor>
  <p:cmAuthor id="3" name="Omoniyi Adekanmbi" initials="OA" lastIdx="25" clrIdx="2">
    <p:extLst>
      <p:ext uri="{19B8F6BF-5375-455C-9EA6-DF929625EA0E}">
        <p15:presenceInfo xmlns:p15="http://schemas.microsoft.com/office/powerpoint/2012/main" userId="S-1-5-21-489740361-3799167105-1318118296-1312" providerId="AD"/>
      </p:ext>
    </p:extLst>
  </p:cmAuthor>
  <p:cmAuthor id="4" name="Robert Bowman" initials="RB" lastIdx="6" clrIdx="3">
    <p:extLst>
      <p:ext uri="{19B8F6BF-5375-455C-9EA6-DF929625EA0E}">
        <p15:presenceInfo xmlns:p15="http://schemas.microsoft.com/office/powerpoint/2012/main" userId="S-1-5-21-489740361-3799167105-1318118296-1363" providerId="AD"/>
      </p:ext>
    </p:extLst>
  </p:cmAuthor>
  <p:cmAuthor id="5" name="Omoniyi" initials="O" lastIdx="3" clrIdx="4">
    <p:extLst>
      <p:ext uri="{19B8F6BF-5375-455C-9EA6-DF929625EA0E}">
        <p15:presenceInfo xmlns:p15="http://schemas.microsoft.com/office/powerpoint/2012/main" userId="Omoniyi" providerId="None"/>
      </p:ext>
    </p:extLst>
  </p:cmAuthor>
  <p:cmAuthor id="6" name="Taha Anjarwalla" initials="TA" lastIdx="2" clrIdx="5">
    <p:extLst>
      <p:ext uri="{19B8F6BF-5375-455C-9EA6-DF929625EA0E}">
        <p15:presenceInfo xmlns:p15="http://schemas.microsoft.com/office/powerpoint/2012/main" userId="S003BFFD8A7307FD@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6D6"/>
    <a:srgbClr val="7D4081"/>
    <a:srgbClr val="E4EDF4"/>
    <a:srgbClr val="E9D5EB"/>
    <a:srgbClr val="D9E6EF"/>
    <a:srgbClr val="F3E8F4"/>
    <a:srgbClr val="404371"/>
    <a:srgbClr val="CEDFEA"/>
    <a:srgbClr val="07035D"/>
    <a:srgbClr val="FFF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97" autoAdjust="0"/>
    <p:restoredTop sz="96370" autoAdjust="0"/>
  </p:normalViewPr>
  <p:slideViewPr>
    <p:cSldViewPr snapToGrid="0">
      <p:cViewPr varScale="1">
        <p:scale>
          <a:sx n="68" d="100"/>
          <a:sy n="68" d="100"/>
        </p:scale>
        <p:origin x="268" y="5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835-4A00-8C2C-6500987390BC}"/>
              </c:ext>
            </c:extLst>
          </c:dPt>
          <c:dPt>
            <c:idx val="1"/>
            <c:bubble3D val="0"/>
            <c:explosion val="38"/>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835-4A00-8C2C-6500987390BC}"/>
              </c:ext>
            </c:extLst>
          </c:dPt>
          <c:cat>
            <c:strRef>
              <c:f>Sheet1!$A$2:$A$3</c:f>
              <c:strCache>
                <c:ptCount val="2"/>
                <c:pt idx="0">
                  <c:v>1st Qtr</c:v>
                </c:pt>
                <c:pt idx="1">
                  <c:v>2nd Qtr</c:v>
                </c:pt>
              </c:strCache>
            </c:strRef>
          </c:cat>
          <c:val>
            <c:numRef>
              <c:f>Sheet1!$B$2:$B$3</c:f>
              <c:numCache>
                <c:formatCode>General</c:formatCode>
                <c:ptCount val="2"/>
                <c:pt idx="0">
                  <c:v>23</c:v>
                </c:pt>
                <c:pt idx="1">
                  <c:v>3.2</c:v>
                </c:pt>
              </c:numCache>
            </c:numRef>
          </c:val>
          <c:extLst>
            <c:ext xmlns:c16="http://schemas.microsoft.com/office/drawing/2014/chart" uri="{C3380CC4-5D6E-409C-BE32-E72D297353CC}">
              <c16:uniqueId val="{00000004-B835-4A00-8C2C-6500987390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36C66-74B3-47BE-8FC7-CC7CA35907A8}"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FB1CF2EA-2E3F-4AFB-B775-EB7E2C109F90}">
      <dgm:prSet phldrT="[Text]"/>
      <dgm:spPr/>
      <dgm:t>
        <a:bodyPr/>
        <a:lstStyle/>
        <a:p>
          <a:r>
            <a:rPr lang="en-US" dirty="0"/>
            <a:t>Testing</a:t>
          </a:r>
        </a:p>
      </dgm:t>
    </dgm:pt>
    <dgm:pt modelId="{32B6BCFC-AAEE-4938-B8DE-6BD39454AA7B}" type="parTrans" cxnId="{D33AA515-E339-4700-86A7-97E4EDC8AAC3}">
      <dgm:prSet/>
      <dgm:spPr/>
      <dgm:t>
        <a:bodyPr/>
        <a:lstStyle/>
        <a:p>
          <a:endParaRPr lang="en-US"/>
        </a:p>
      </dgm:t>
    </dgm:pt>
    <dgm:pt modelId="{018BDF70-4AEE-449D-AB01-69E246247B56}" type="sibTrans" cxnId="{D33AA515-E339-4700-86A7-97E4EDC8AAC3}">
      <dgm:prSet/>
      <dgm:spPr/>
      <dgm:t>
        <a:bodyPr/>
        <a:lstStyle/>
        <a:p>
          <a:endParaRPr lang="en-US"/>
        </a:p>
      </dgm:t>
    </dgm:pt>
    <dgm:pt modelId="{6C95FE7A-F43B-4395-BBBB-701EA45D39FA}">
      <dgm:prSet phldrT="[Text]"/>
      <dgm:spPr/>
      <dgm:t>
        <a:bodyPr/>
        <a:lstStyle/>
        <a:p>
          <a:r>
            <a:rPr lang="en-US" dirty="0"/>
            <a:t>Monitor</a:t>
          </a:r>
        </a:p>
      </dgm:t>
    </dgm:pt>
    <dgm:pt modelId="{4CE5251C-D71A-4834-9054-76E11A11CC94}" type="parTrans" cxnId="{56612333-807F-46C8-9E1C-C1CB1368E794}">
      <dgm:prSet/>
      <dgm:spPr/>
      <dgm:t>
        <a:bodyPr/>
        <a:lstStyle/>
        <a:p>
          <a:endParaRPr lang="en-US"/>
        </a:p>
      </dgm:t>
    </dgm:pt>
    <dgm:pt modelId="{DFFE39BF-E34B-4945-9630-829D33E563BD}" type="sibTrans" cxnId="{56612333-807F-46C8-9E1C-C1CB1368E794}">
      <dgm:prSet/>
      <dgm:spPr/>
      <dgm:t>
        <a:bodyPr/>
        <a:lstStyle/>
        <a:p>
          <a:endParaRPr lang="en-US"/>
        </a:p>
      </dgm:t>
    </dgm:pt>
    <dgm:pt modelId="{3EB1B495-E1BF-4074-A673-A3585DBDA4D6}">
      <dgm:prSet phldrT="[Text]"/>
      <dgm:spPr/>
      <dgm:t>
        <a:bodyPr/>
        <a:lstStyle/>
        <a:p>
          <a:r>
            <a:rPr lang="en-US" dirty="0"/>
            <a:t>Assess</a:t>
          </a:r>
        </a:p>
      </dgm:t>
    </dgm:pt>
    <dgm:pt modelId="{E49EDA63-3010-4351-B717-137656087559}" type="parTrans" cxnId="{C73D42EC-EB24-4DDE-8D01-FAFDE19500CD}">
      <dgm:prSet/>
      <dgm:spPr/>
      <dgm:t>
        <a:bodyPr/>
        <a:lstStyle/>
        <a:p>
          <a:endParaRPr lang="en-US"/>
        </a:p>
      </dgm:t>
    </dgm:pt>
    <dgm:pt modelId="{80117B09-27EA-4BF8-8044-3C07E33346CB}" type="sibTrans" cxnId="{C73D42EC-EB24-4DDE-8D01-FAFDE19500CD}">
      <dgm:prSet/>
      <dgm:spPr/>
      <dgm:t>
        <a:bodyPr/>
        <a:lstStyle/>
        <a:p>
          <a:endParaRPr lang="en-US"/>
        </a:p>
      </dgm:t>
    </dgm:pt>
    <dgm:pt modelId="{4BB36F1F-1567-40B1-8A65-DFB26B2D6C72}">
      <dgm:prSet phldrT="[Text]"/>
      <dgm:spPr/>
      <dgm:t>
        <a:bodyPr/>
        <a:lstStyle/>
        <a:p>
          <a:r>
            <a:rPr lang="en-US" dirty="0"/>
            <a:t>Remediate</a:t>
          </a:r>
        </a:p>
      </dgm:t>
    </dgm:pt>
    <dgm:pt modelId="{03204AC0-36C2-4FE3-BE76-5673A5069EB4}" type="parTrans" cxnId="{4FD17ED9-1905-430E-9622-AC6EEE989473}">
      <dgm:prSet/>
      <dgm:spPr/>
      <dgm:t>
        <a:bodyPr/>
        <a:lstStyle/>
        <a:p>
          <a:endParaRPr lang="en-US"/>
        </a:p>
      </dgm:t>
    </dgm:pt>
    <dgm:pt modelId="{D00C61C0-E136-43E7-8788-10AFD1A8F945}" type="sibTrans" cxnId="{4FD17ED9-1905-430E-9622-AC6EEE989473}">
      <dgm:prSet/>
      <dgm:spPr/>
      <dgm:t>
        <a:bodyPr/>
        <a:lstStyle/>
        <a:p>
          <a:endParaRPr lang="en-US"/>
        </a:p>
      </dgm:t>
    </dgm:pt>
    <dgm:pt modelId="{F9DCF9D5-5A1F-4A37-97EC-410D5AD58255}" type="pres">
      <dgm:prSet presAssocID="{38536C66-74B3-47BE-8FC7-CC7CA35907A8}" presName="Name0" presStyleCnt="0">
        <dgm:presLayoutVars>
          <dgm:dir/>
          <dgm:resizeHandles val="exact"/>
        </dgm:presLayoutVars>
      </dgm:prSet>
      <dgm:spPr/>
    </dgm:pt>
    <dgm:pt modelId="{5DBCCA7D-F445-468B-9D94-D4EE284CC7EF}" type="pres">
      <dgm:prSet presAssocID="{38536C66-74B3-47BE-8FC7-CC7CA35907A8}" presName="cycle" presStyleCnt="0"/>
      <dgm:spPr/>
    </dgm:pt>
    <dgm:pt modelId="{57707AA5-32E7-4E73-96D4-B7C8FCFBD2B6}" type="pres">
      <dgm:prSet presAssocID="{FB1CF2EA-2E3F-4AFB-B775-EB7E2C109F90}" presName="nodeFirstNode" presStyleLbl="node1" presStyleIdx="0" presStyleCnt="4">
        <dgm:presLayoutVars>
          <dgm:bulletEnabled val="1"/>
        </dgm:presLayoutVars>
      </dgm:prSet>
      <dgm:spPr/>
    </dgm:pt>
    <dgm:pt modelId="{EB75A208-B496-473A-A9E9-5A42503AD9E0}" type="pres">
      <dgm:prSet presAssocID="{018BDF70-4AEE-449D-AB01-69E246247B56}" presName="sibTransFirstNode" presStyleLbl="bgShp" presStyleIdx="0" presStyleCnt="1"/>
      <dgm:spPr/>
    </dgm:pt>
    <dgm:pt modelId="{A9EF2A69-D1F9-44DB-A42F-9D8E4F9AA909}" type="pres">
      <dgm:prSet presAssocID="{6C95FE7A-F43B-4395-BBBB-701EA45D39FA}" presName="nodeFollowingNodes" presStyleLbl="node1" presStyleIdx="1" presStyleCnt="4">
        <dgm:presLayoutVars>
          <dgm:bulletEnabled val="1"/>
        </dgm:presLayoutVars>
      </dgm:prSet>
      <dgm:spPr/>
    </dgm:pt>
    <dgm:pt modelId="{438C91F6-4A86-4682-8A8A-E2AF452E0029}" type="pres">
      <dgm:prSet presAssocID="{3EB1B495-E1BF-4074-A673-A3585DBDA4D6}" presName="nodeFollowingNodes" presStyleLbl="node1" presStyleIdx="2" presStyleCnt="4">
        <dgm:presLayoutVars>
          <dgm:bulletEnabled val="1"/>
        </dgm:presLayoutVars>
      </dgm:prSet>
      <dgm:spPr/>
    </dgm:pt>
    <dgm:pt modelId="{6268B1FE-6248-41A8-9C32-1EE33C6E3615}" type="pres">
      <dgm:prSet presAssocID="{4BB36F1F-1567-40B1-8A65-DFB26B2D6C72}" presName="nodeFollowingNodes" presStyleLbl="node1" presStyleIdx="3" presStyleCnt="4">
        <dgm:presLayoutVars>
          <dgm:bulletEnabled val="1"/>
        </dgm:presLayoutVars>
      </dgm:prSet>
      <dgm:spPr/>
    </dgm:pt>
  </dgm:ptLst>
  <dgm:cxnLst>
    <dgm:cxn modelId="{D33AA515-E339-4700-86A7-97E4EDC8AAC3}" srcId="{38536C66-74B3-47BE-8FC7-CC7CA35907A8}" destId="{FB1CF2EA-2E3F-4AFB-B775-EB7E2C109F90}" srcOrd="0" destOrd="0" parTransId="{32B6BCFC-AAEE-4938-B8DE-6BD39454AA7B}" sibTransId="{018BDF70-4AEE-449D-AB01-69E246247B56}"/>
    <dgm:cxn modelId="{5157D628-53D1-4F80-8186-70D93693C1E6}" type="presOf" srcId="{38536C66-74B3-47BE-8FC7-CC7CA35907A8}" destId="{F9DCF9D5-5A1F-4A37-97EC-410D5AD58255}" srcOrd="0" destOrd="0" presId="urn:microsoft.com/office/officeart/2005/8/layout/cycle3"/>
    <dgm:cxn modelId="{56612333-807F-46C8-9E1C-C1CB1368E794}" srcId="{38536C66-74B3-47BE-8FC7-CC7CA35907A8}" destId="{6C95FE7A-F43B-4395-BBBB-701EA45D39FA}" srcOrd="1" destOrd="0" parTransId="{4CE5251C-D71A-4834-9054-76E11A11CC94}" sibTransId="{DFFE39BF-E34B-4945-9630-829D33E563BD}"/>
    <dgm:cxn modelId="{A7454061-95BF-44C8-A3A7-2960B1B48523}" type="presOf" srcId="{018BDF70-4AEE-449D-AB01-69E246247B56}" destId="{EB75A208-B496-473A-A9E9-5A42503AD9E0}" srcOrd="0" destOrd="0" presId="urn:microsoft.com/office/officeart/2005/8/layout/cycle3"/>
    <dgm:cxn modelId="{E88E9E43-B07C-40EB-BED5-39E4ACA49F14}" type="presOf" srcId="{FB1CF2EA-2E3F-4AFB-B775-EB7E2C109F90}" destId="{57707AA5-32E7-4E73-96D4-B7C8FCFBD2B6}" srcOrd="0" destOrd="0" presId="urn:microsoft.com/office/officeart/2005/8/layout/cycle3"/>
    <dgm:cxn modelId="{1853B87B-AE27-4E40-914A-E6C0AD5F3489}" type="presOf" srcId="{6C95FE7A-F43B-4395-BBBB-701EA45D39FA}" destId="{A9EF2A69-D1F9-44DB-A42F-9D8E4F9AA909}" srcOrd="0" destOrd="0" presId="urn:microsoft.com/office/officeart/2005/8/layout/cycle3"/>
    <dgm:cxn modelId="{8200D59B-B43D-4781-A044-D630BFCD3A1D}" type="presOf" srcId="{4BB36F1F-1567-40B1-8A65-DFB26B2D6C72}" destId="{6268B1FE-6248-41A8-9C32-1EE33C6E3615}" srcOrd="0" destOrd="0" presId="urn:microsoft.com/office/officeart/2005/8/layout/cycle3"/>
    <dgm:cxn modelId="{8B16D9AE-6F60-4F37-8F26-E9E4BE4BC9F5}" type="presOf" srcId="{3EB1B495-E1BF-4074-A673-A3585DBDA4D6}" destId="{438C91F6-4A86-4682-8A8A-E2AF452E0029}" srcOrd="0" destOrd="0" presId="urn:microsoft.com/office/officeart/2005/8/layout/cycle3"/>
    <dgm:cxn modelId="{4FD17ED9-1905-430E-9622-AC6EEE989473}" srcId="{38536C66-74B3-47BE-8FC7-CC7CA35907A8}" destId="{4BB36F1F-1567-40B1-8A65-DFB26B2D6C72}" srcOrd="3" destOrd="0" parTransId="{03204AC0-36C2-4FE3-BE76-5673A5069EB4}" sibTransId="{D00C61C0-E136-43E7-8788-10AFD1A8F945}"/>
    <dgm:cxn modelId="{C73D42EC-EB24-4DDE-8D01-FAFDE19500CD}" srcId="{38536C66-74B3-47BE-8FC7-CC7CA35907A8}" destId="{3EB1B495-E1BF-4074-A673-A3585DBDA4D6}" srcOrd="2" destOrd="0" parTransId="{E49EDA63-3010-4351-B717-137656087559}" sibTransId="{80117B09-27EA-4BF8-8044-3C07E33346CB}"/>
    <dgm:cxn modelId="{EDD2800F-8562-47B1-93E4-701356F5FB2E}" type="presParOf" srcId="{F9DCF9D5-5A1F-4A37-97EC-410D5AD58255}" destId="{5DBCCA7D-F445-468B-9D94-D4EE284CC7EF}" srcOrd="0" destOrd="0" presId="urn:microsoft.com/office/officeart/2005/8/layout/cycle3"/>
    <dgm:cxn modelId="{47993EA3-CFD8-4F87-BFAE-B106A7C5F9D6}" type="presParOf" srcId="{5DBCCA7D-F445-468B-9D94-D4EE284CC7EF}" destId="{57707AA5-32E7-4E73-96D4-B7C8FCFBD2B6}" srcOrd="0" destOrd="0" presId="urn:microsoft.com/office/officeart/2005/8/layout/cycle3"/>
    <dgm:cxn modelId="{137EA8DF-3D12-44DF-A102-CB2D7B1D1559}" type="presParOf" srcId="{5DBCCA7D-F445-468B-9D94-D4EE284CC7EF}" destId="{EB75A208-B496-473A-A9E9-5A42503AD9E0}" srcOrd="1" destOrd="0" presId="urn:microsoft.com/office/officeart/2005/8/layout/cycle3"/>
    <dgm:cxn modelId="{6C53CF41-85C2-4C42-9172-B7F2D99936CD}" type="presParOf" srcId="{5DBCCA7D-F445-468B-9D94-D4EE284CC7EF}" destId="{A9EF2A69-D1F9-44DB-A42F-9D8E4F9AA909}" srcOrd="2" destOrd="0" presId="urn:microsoft.com/office/officeart/2005/8/layout/cycle3"/>
    <dgm:cxn modelId="{56B5C336-E274-4BE6-B23E-10B26925121F}" type="presParOf" srcId="{5DBCCA7D-F445-468B-9D94-D4EE284CC7EF}" destId="{438C91F6-4A86-4682-8A8A-E2AF452E0029}" srcOrd="3" destOrd="0" presId="urn:microsoft.com/office/officeart/2005/8/layout/cycle3"/>
    <dgm:cxn modelId="{51B6C59B-C698-4A2D-844F-FEE16EC6F593}" type="presParOf" srcId="{5DBCCA7D-F445-468B-9D94-D4EE284CC7EF}" destId="{6268B1FE-6248-41A8-9C32-1EE33C6E361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5A208-B496-473A-A9E9-5A42503AD9E0}">
      <dsp:nvSpPr>
        <dsp:cNvPr id="0" name=""/>
        <dsp:cNvSpPr/>
      </dsp:nvSpPr>
      <dsp:spPr>
        <a:xfrm>
          <a:off x="1228058" y="-69419"/>
          <a:ext cx="3600805" cy="3600805"/>
        </a:xfrm>
        <a:prstGeom prst="circularArrow">
          <a:avLst>
            <a:gd name="adj1" fmla="val 4668"/>
            <a:gd name="adj2" fmla="val 272909"/>
            <a:gd name="adj3" fmla="val 12998160"/>
            <a:gd name="adj4" fmla="val 17918187"/>
            <a:gd name="adj5" fmla="val 484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07AA5-32E7-4E73-96D4-B7C8FCFBD2B6}">
      <dsp:nvSpPr>
        <dsp:cNvPr id="0" name=""/>
        <dsp:cNvSpPr/>
      </dsp:nvSpPr>
      <dsp:spPr>
        <a:xfrm>
          <a:off x="1880958" y="871"/>
          <a:ext cx="2295005" cy="114750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Testing</a:t>
          </a:r>
        </a:p>
      </dsp:txBody>
      <dsp:txXfrm>
        <a:off x="1936974" y="56887"/>
        <a:ext cx="2182973" cy="1035470"/>
      </dsp:txXfrm>
    </dsp:sp>
    <dsp:sp modelId="{A9EF2A69-D1F9-44DB-A42F-9D8E4F9AA909}">
      <dsp:nvSpPr>
        <dsp:cNvPr id="0" name=""/>
        <dsp:cNvSpPr/>
      </dsp:nvSpPr>
      <dsp:spPr>
        <a:xfrm>
          <a:off x="3173886" y="1293799"/>
          <a:ext cx="2295005" cy="114750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Monitor</a:t>
          </a:r>
        </a:p>
      </dsp:txBody>
      <dsp:txXfrm>
        <a:off x="3229902" y="1349815"/>
        <a:ext cx="2182973" cy="1035470"/>
      </dsp:txXfrm>
    </dsp:sp>
    <dsp:sp modelId="{438C91F6-4A86-4682-8A8A-E2AF452E0029}">
      <dsp:nvSpPr>
        <dsp:cNvPr id="0" name=""/>
        <dsp:cNvSpPr/>
      </dsp:nvSpPr>
      <dsp:spPr>
        <a:xfrm>
          <a:off x="1880958" y="2586727"/>
          <a:ext cx="2295005" cy="114750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Assess</a:t>
          </a:r>
        </a:p>
      </dsp:txBody>
      <dsp:txXfrm>
        <a:off x="1936974" y="2642743"/>
        <a:ext cx="2182973" cy="1035470"/>
      </dsp:txXfrm>
    </dsp:sp>
    <dsp:sp modelId="{6268B1FE-6248-41A8-9C32-1EE33C6E3615}">
      <dsp:nvSpPr>
        <dsp:cNvPr id="0" name=""/>
        <dsp:cNvSpPr/>
      </dsp:nvSpPr>
      <dsp:spPr>
        <a:xfrm>
          <a:off x="588030" y="1293799"/>
          <a:ext cx="2295005" cy="114750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Remediate</a:t>
          </a:r>
        </a:p>
      </dsp:txBody>
      <dsp:txXfrm>
        <a:off x="644046" y="1349815"/>
        <a:ext cx="2182973" cy="10354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B665BC-BB88-489F-A8EC-2837E9491D47}" type="datetimeFigureOut">
              <a:rPr lang="en-US" smtClean="0"/>
              <a:t>7/14/2017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C2957D0-73AE-4902-B83D-0390ECAF0176}" type="slidenum">
              <a:rPr lang="en-US" smtClean="0"/>
              <a:t>‹#›</a:t>
            </a:fld>
            <a:endParaRPr lang="en-US" dirty="0"/>
          </a:p>
        </p:txBody>
      </p:sp>
    </p:spTree>
    <p:extLst>
      <p:ext uri="{BB962C8B-B14F-4D97-AF65-F5344CB8AC3E}">
        <p14:creationId xmlns:p14="http://schemas.microsoft.com/office/powerpoint/2010/main" val="3193952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7B904C-2926-4823-8380-8D60BB74EDBF}" type="datetimeFigureOut">
              <a:rPr lang="en-US" smtClean="0"/>
              <a:t>7/14/2017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72DC34-B862-4203-8120-8078F3686957}" type="slidenum">
              <a:rPr lang="en-US" smtClean="0"/>
              <a:t>‹#›</a:t>
            </a:fld>
            <a:endParaRPr lang="en-US" dirty="0"/>
          </a:p>
        </p:txBody>
      </p:sp>
    </p:spTree>
    <p:extLst>
      <p:ext uri="{BB962C8B-B14F-4D97-AF65-F5344CB8AC3E}">
        <p14:creationId xmlns:p14="http://schemas.microsoft.com/office/powerpoint/2010/main" val="261846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36FD0EC-7E9E-4C83-ACB3-26F77856C125}" type="slidenum">
              <a:rPr lang="en-US" smtClean="0"/>
              <a:pPr>
                <a:defRPr/>
              </a:pPr>
              <a:t>3</a:t>
            </a:fld>
            <a:endParaRPr lang="en-US"/>
          </a:p>
        </p:txBody>
      </p:sp>
    </p:spTree>
    <p:extLst>
      <p:ext uri="{BB962C8B-B14F-4D97-AF65-F5344CB8AC3E}">
        <p14:creationId xmlns:p14="http://schemas.microsoft.com/office/powerpoint/2010/main" val="37591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34</a:t>
            </a:fld>
            <a:endParaRPr lang="en-US" dirty="0"/>
          </a:p>
        </p:txBody>
      </p:sp>
    </p:spTree>
    <p:extLst>
      <p:ext uri="{BB962C8B-B14F-4D97-AF65-F5344CB8AC3E}">
        <p14:creationId xmlns:p14="http://schemas.microsoft.com/office/powerpoint/2010/main" val="59985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35</a:t>
            </a:fld>
            <a:endParaRPr lang="en-US" dirty="0"/>
          </a:p>
        </p:txBody>
      </p:sp>
    </p:spTree>
    <p:extLst>
      <p:ext uri="{BB962C8B-B14F-4D97-AF65-F5344CB8AC3E}">
        <p14:creationId xmlns:p14="http://schemas.microsoft.com/office/powerpoint/2010/main" val="196231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36</a:t>
            </a:fld>
            <a:endParaRPr lang="en-US" dirty="0"/>
          </a:p>
        </p:txBody>
      </p:sp>
    </p:spTree>
    <p:extLst>
      <p:ext uri="{BB962C8B-B14F-4D97-AF65-F5344CB8AC3E}">
        <p14:creationId xmlns:p14="http://schemas.microsoft.com/office/powerpoint/2010/main" val="364132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37</a:t>
            </a:fld>
            <a:endParaRPr lang="en-US" dirty="0"/>
          </a:p>
        </p:txBody>
      </p:sp>
    </p:spTree>
    <p:extLst>
      <p:ext uri="{BB962C8B-B14F-4D97-AF65-F5344CB8AC3E}">
        <p14:creationId xmlns:p14="http://schemas.microsoft.com/office/powerpoint/2010/main" val="144446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38</a:t>
            </a:fld>
            <a:endParaRPr lang="en-US" dirty="0"/>
          </a:p>
        </p:txBody>
      </p:sp>
    </p:spTree>
    <p:extLst>
      <p:ext uri="{BB962C8B-B14F-4D97-AF65-F5344CB8AC3E}">
        <p14:creationId xmlns:p14="http://schemas.microsoft.com/office/powerpoint/2010/main" val="184168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39</a:t>
            </a:fld>
            <a:endParaRPr lang="en-US" dirty="0"/>
          </a:p>
        </p:txBody>
      </p:sp>
    </p:spTree>
    <p:extLst>
      <p:ext uri="{BB962C8B-B14F-4D97-AF65-F5344CB8AC3E}">
        <p14:creationId xmlns:p14="http://schemas.microsoft.com/office/powerpoint/2010/main" val="184811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40</a:t>
            </a:fld>
            <a:endParaRPr lang="en-US" dirty="0"/>
          </a:p>
        </p:txBody>
      </p:sp>
    </p:spTree>
    <p:extLst>
      <p:ext uri="{BB962C8B-B14F-4D97-AF65-F5344CB8AC3E}">
        <p14:creationId xmlns:p14="http://schemas.microsoft.com/office/powerpoint/2010/main" val="1163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42</a:t>
            </a:fld>
            <a:endParaRPr lang="en-US" dirty="0"/>
          </a:p>
        </p:txBody>
      </p:sp>
    </p:spTree>
    <p:extLst>
      <p:ext uri="{BB962C8B-B14F-4D97-AF65-F5344CB8AC3E}">
        <p14:creationId xmlns:p14="http://schemas.microsoft.com/office/powerpoint/2010/main" val="70891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43</a:t>
            </a:fld>
            <a:endParaRPr lang="en-US" dirty="0"/>
          </a:p>
        </p:txBody>
      </p:sp>
    </p:spTree>
    <p:extLst>
      <p:ext uri="{BB962C8B-B14F-4D97-AF65-F5344CB8AC3E}">
        <p14:creationId xmlns:p14="http://schemas.microsoft.com/office/powerpoint/2010/main" val="499907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44</a:t>
            </a:fld>
            <a:endParaRPr lang="en-US" dirty="0"/>
          </a:p>
        </p:txBody>
      </p:sp>
    </p:spTree>
    <p:extLst>
      <p:ext uri="{BB962C8B-B14F-4D97-AF65-F5344CB8AC3E}">
        <p14:creationId xmlns:p14="http://schemas.microsoft.com/office/powerpoint/2010/main" val="411034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6</a:t>
            </a:fld>
            <a:endParaRPr lang="en-US"/>
          </a:p>
        </p:txBody>
      </p:sp>
    </p:spTree>
    <p:extLst>
      <p:ext uri="{BB962C8B-B14F-4D97-AF65-F5344CB8AC3E}">
        <p14:creationId xmlns:p14="http://schemas.microsoft.com/office/powerpoint/2010/main" val="111265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We</a:t>
            </a:r>
          </a:p>
        </p:txBody>
      </p:sp>
      <p:sp>
        <p:nvSpPr>
          <p:cNvPr id="4" name="Slide Number Placeholder 3"/>
          <p:cNvSpPr>
            <a:spLocks noGrp="1"/>
          </p:cNvSpPr>
          <p:nvPr>
            <p:ph type="sldNum" sz="quarter" idx="10"/>
          </p:nvPr>
        </p:nvSpPr>
        <p:spPr/>
        <p:txBody>
          <a:bodyPr/>
          <a:lstStyle/>
          <a:p>
            <a:fld id="{8572DC34-B862-4203-8120-8078F3686957}" type="slidenum">
              <a:rPr lang="en-US" smtClean="0"/>
              <a:t>7</a:t>
            </a:fld>
            <a:endParaRPr lang="en-US"/>
          </a:p>
        </p:txBody>
      </p:sp>
    </p:spTree>
    <p:extLst>
      <p:ext uri="{BB962C8B-B14F-4D97-AF65-F5344CB8AC3E}">
        <p14:creationId xmlns:p14="http://schemas.microsoft.com/office/powerpoint/2010/main" val="420904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36FD0EC-7E9E-4C83-ACB3-26F77856C125}" type="slidenum">
              <a:rPr lang="en-US" smtClean="0"/>
              <a:pPr>
                <a:defRPr/>
              </a:pPr>
              <a:t>19</a:t>
            </a:fld>
            <a:endParaRPr lang="en-US"/>
          </a:p>
        </p:txBody>
      </p:sp>
    </p:spTree>
    <p:extLst>
      <p:ext uri="{BB962C8B-B14F-4D97-AF65-F5344CB8AC3E}">
        <p14:creationId xmlns:p14="http://schemas.microsoft.com/office/powerpoint/2010/main" val="32010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Footer Placeholder 3"/>
          <p:cNvSpPr>
            <a:spLocks noGrp="1"/>
          </p:cNvSpPr>
          <p:nvPr>
            <p:ph type="ftr" sz="quarter" idx="4"/>
          </p:nvPr>
        </p:nvSpPr>
        <p:spPr/>
        <p:txBody>
          <a:bodyPr/>
          <a:lstStyle/>
          <a:p>
            <a:pPr>
              <a:defRPr/>
            </a:pPr>
            <a:endParaRPr lang="en-US"/>
          </a:p>
        </p:txBody>
      </p:sp>
      <p:sp>
        <p:nvSpPr>
          <p:cNvPr id="81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165E186-AD85-43B9-BFFB-D4E8BB8AB345}" type="slidenum">
              <a:rPr lang="en-US" altLang="en-US" sz="1200" smtClean="0"/>
              <a:pPr/>
              <a:t>27</a:t>
            </a:fld>
            <a:endParaRPr lang="en-US" altLang="en-US" sz="1200"/>
          </a:p>
        </p:txBody>
      </p:sp>
    </p:spTree>
    <p:extLst>
      <p:ext uri="{BB962C8B-B14F-4D97-AF65-F5344CB8AC3E}">
        <p14:creationId xmlns:p14="http://schemas.microsoft.com/office/powerpoint/2010/main" val="332373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28</a:t>
            </a:fld>
            <a:endParaRPr lang="en-US" dirty="0"/>
          </a:p>
        </p:txBody>
      </p:sp>
    </p:spTree>
    <p:extLst>
      <p:ext uri="{BB962C8B-B14F-4D97-AF65-F5344CB8AC3E}">
        <p14:creationId xmlns:p14="http://schemas.microsoft.com/office/powerpoint/2010/main" val="229295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36FD0EC-7E9E-4C83-ACB3-26F77856C125}" type="slidenum">
              <a:rPr lang="en-US" smtClean="0"/>
              <a:pPr>
                <a:defRPr/>
              </a:pPr>
              <a:t>29</a:t>
            </a:fld>
            <a:endParaRPr lang="en-US"/>
          </a:p>
        </p:txBody>
      </p:sp>
    </p:spTree>
    <p:extLst>
      <p:ext uri="{BB962C8B-B14F-4D97-AF65-F5344CB8AC3E}">
        <p14:creationId xmlns:p14="http://schemas.microsoft.com/office/powerpoint/2010/main" val="295004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Edifecs can expedite the certification process and maintain on-going compliance with our industry leading services</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32</a:t>
            </a:fld>
            <a:endParaRPr lang="en-US" dirty="0"/>
          </a:p>
        </p:txBody>
      </p:sp>
    </p:spTree>
    <p:extLst>
      <p:ext uri="{BB962C8B-B14F-4D97-AF65-F5344CB8AC3E}">
        <p14:creationId xmlns:p14="http://schemas.microsoft.com/office/powerpoint/2010/main" val="247963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Edifecs has helped over 190 organizations obtain CORE certification. </a:t>
            </a:r>
            <a:r>
              <a:rPr lang="en-US"/>
              <a:t>Edifecs can expedite the certification process and maintain on-going compliance with our industry leading services</a:t>
            </a:r>
          </a:p>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33</a:t>
            </a:fld>
            <a:endParaRPr lang="en-US" dirty="0"/>
          </a:p>
        </p:txBody>
      </p:sp>
    </p:spTree>
    <p:extLst>
      <p:ext uri="{BB962C8B-B14F-4D97-AF65-F5344CB8AC3E}">
        <p14:creationId xmlns:p14="http://schemas.microsoft.com/office/powerpoint/2010/main" val="2878648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59184" y="-8468"/>
            <a:ext cx="4368800"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TextBox 6"/>
          <p:cNvSpPr txBox="1">
            <a:spLocks noChangeArrowheads="1"/>
          </p:cNvSpPr>
          <p:nvPr userDrawn="1"/>
        </p:nvSpPr>
        <p:spPr bwMode="auto">
          <a:xfrm>
            <a:off x="226486" y="6392863"/>
            <a:ext cx="5245100" cy="215444"/>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dirty="0">
                <a:solidFill>
                  <a:prstClr val="white">
                    <a:lumMod val="50000"/>
                  </a:prstClr>
                </a:solidFill>
              </a:rPr>
              <a:t>© 2017 CAQH,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83204"/>
            <a:ext cx="7869107" cy="524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sz="quarter" hasCustomPrompt="1"/>
          </p:nvPr>
        </p:nvSpPr>
        <p:spPr>
          <a:xfrm>
            <a:off x="8610774" y="1066347"/>
            <a:ext cx="2854167" cy="2333276"/>
          </a:xfrm>
        </p:spPr>
        <p:txBody>
          <a:bodyPr anchor="t"/>
          <a:lstStyle>
            <a:lvl1pPr algn="ctr">
              <a:defRPr sz="3200" b="1">
                <a:solidFill>
                  <a:schemeClr val="bg1"/>
                </a:solidFill>
                <a:latin typeface="+mn-lt"/>
              </a:defRPr>
            </a:lvl1pPr>
          </a:lstStyle>
          <a:p>
            <a:r>
              <a:rPr lang="en-US" dirty="0"/>
              <a:t>Click to edit Title</a:t>
            </a:r>
          </a:p>
        </p:txBody>
      </p:sp>
      <p:sp>
        <p:nvSpPr>
          <p:cNvPr id="11" name="Rectangle 5"/>
          <p:cNvSpPr>
            <a:spLocks noGrp="1" noChangeArrowheads="1"/>
          </p:cNvSpPr>
          <p:nvPr>
            <p:ph type="subTitle" sz="quarter" idx="1" hasCustomPrompt="1"/>
          </p:nvPr>
        </p:nvSpPr>
        <p:spPr>
          <a:xfrm>
            <a:off x="8610774" y="3664307"/>
            <a:ext cx="2854167" cy="451706"/>
          </a:xfrm>
        </p:spPr>
        <p:txBody>
          <a:bodyPr anchor="t"/>
          <a:lstStyle>
            <a:lvl1pPr marL="0" indent="0" algn="ctr">
              <a:spcBef>
                <a:spcPts val="0"/>
              </a:spcBef>
              <a:buFontTx/>
              <a:buNone/>
              <a:defRPr sz="1800">
                <a:solidFill>
                  <a:schemeClr val="bg1"/>
                </a:solidFill>
                <a:latin typeface="+mn-lt"/>
              </a:defRPr>
            </a:lvl1pPr>
          </a:lstStyle>
          <a:p>
            <a:r>
              <a:rPr lang="en-US" dirty="0"/>
              <a:t>Click to edit Subtitle</a:t>
            </a:r>
          </a:p>
        </p:txBody>
      </p:sp>
      <p:sp>
        <p:nvSpPr>
          <p:cNvPr id="12" name="Text Placeholder 11"/>
          <p:cNvSpPr>
            <a:spLocks noGrp="1"/>
          </p:cNvSpPr>
          <p:nvPr>
            <p:ph type="body" sz="quarter" idx="12" hasCustomPrompt="1"/>
          </p:nvPr>
        </p:nvSpPr>
        <p:spPr>
          <a:xfrm>
            <a:off x="8610774" y="5834065"/>
            <a:ext cx="2854167" cy="490537"/>
          </a:xfrm>
        </p:spPr>
        <p:txBody>
          <a:bodyPr anchor="t"/>
          <a:lstStyle>
            <a:lvl1pPr marL="0" indent="0" algn="ctr">
              <a:buNone/>
              <a:defRPr baseline="0">
                <a:solidFill>
                  <a:schemeClr val="bg1"/>
                </a:solidFill>
              </a:defRPr>
            </a:lvl1pPr>
          </a:lstStyle>
          <a:p>
            <a:pPr lvl="0"/>
            <a:r>
              <a:rPr lang="en-US" dirty="0"/>
              <a:t>Click to edit Date</a:t>
            </a:r>
          </a:p>
        </p:txBody>
      </p:sp>
      <p:sp>
        <p:nvSpPr>
          <p:cNvPr id="13" name="Text Placeholder 13"/>
          <p:cNvSpPr>
            <a:spLocks noGrp="1"/>
          </p:cNvSpPr>
          <p:nvPr>
            <p:ph type="body" sz="quarter" idx="13" hasCustomPrompt="1"/>
          </p:nvPr>
        </p:nvSpPr>
        <p:spPr>
          <a:xfrm>
            <a:off x="8320764" y="5303412"/>
            <a:ext cx="3455563" cy="517525"/>
          </a:xfrm>
        </p:spPr>
        <p:txBody>
          <a:bodyPr anchor="t"/>
          <a:lstStyle>
            <a:lvl1pPr marL="0" indent="0" algn="ctr">
              <a:buNone/>
              <a:defRPr baseline="0">
                <a:solidFill>
                  <a:schemeClr val="bg1"/>
                </a:solidFill>
              </a:defRPr>
            </a:lvl1pPr>
          </a:lstStyle>
          <a:p>
            <a:pPr lvl="0"/>
            <a:r>
              <a:rPr lang="en-US" dirty="0"/>
              <a:t>Click to edit Presenter(s)</a:t>
            </a:r>
          </a:p>
        </p:txBody>
      </p:sp>
      <p:pic>
        <p:nvPicPr>
          <p:cNvPr id="15"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114" y="198440"/>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59184" y="-8468"/>
            <a:ext cx="4368800"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kern="1200" dirty="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kern="1200" dirty="0">
                <a:solidFill>
                  <a:prstClr val="white">
                    <a:lumMod val="50000"/>
                  </a:prstClr>
                </a:solidFill>
                <a:cs typeface="+mn-cs"/>
              </a:rPr>
              <a:t>© 2016 CAQH, All Rights Reserved.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83204"/>
            <a:ext cx="7869106" cy="524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dirty="0"/>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dirty="0"/>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dirty="0"/>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dirty="0"/>
              <a:t>Click to edit Presenter(s)</a:t>
            </a:r>
          </a:p>
        </p:txBody>
      </p:sp>
      <p:pic>
        <p:nvPicPr>
          <p:cNvPr id="15"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113" y="198438"/>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7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600"/>
              </a:spcBef>
              <a:defRPr/>
            </a:lvl2pPr>
            <a:lvl3pPr>
              <a:lnSpc>
                <a:spcPct val="100000"/>
              </a:lnSpc>
              <a:spcBef>
                <a:spcPts val="300"/>
              </a:spcBef>
              <a:defRPr sz="1400"/>
            </a:lvl3pPr>
            <a:lvl4pPr>
              <a:spcBef>
                <a:spcPts val="300"/>
              </a:spcBef>
              <a:defRPr sz="1400"/>
            </a:lvl4pPr>
            <a:lvl5pPr>
              <a:spcBef>
                <a:spcPts val="300"/>
              </a:spcBef>
              <a:defRPr sz="1400"/>
            </a:lvl5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223707" y="134112"/>
            <a:ext cx="11766956" cy="743712"/>
          </a:xfrm>
        </p:spPr>
        <p:txBody>
          <a:bodyPr/>
          <a:lstStyle/>
          <a:p>
            <a:endParaRPr lang="en-US" dirty="0"/>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17203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tabLst/>
              <a:defRPr sz="2000"/>
            </a:lvl1pPr>
            <a:lvl2pPr marL="461963" indent="-230188">
              <a:tabLst/>
              <a:defRPr sz="1800"/>
            </a:lvl2pPr>
            <a:lvl3pPr marL="798513" indent="-228600">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223707" y="134112"/>
            <a:ext cx="11766956" cy="743712"/>
          </a:xfrm>
        </p:spPr>
        <p:txBody>
          <a:bodyPr/>
          <a:lstStyle/>
          <a:p>
            <a:endParaRPr lang="en-US" dirty="0"/>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0227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175522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223707" y="134112"/>
            <a:ext cx="11766956" cy="743712"/>
          </a:xfrm>
        </p:spPr>
        <p:txBody>
          <a:bodyPr/>
          <a:lstStyle/>
          <a:p>
            <a:endParaRPr lang="en-US" dirty="0"/>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63977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z="800" kern="1200" dirty="0">
              <a:solidFill>
                <a:srgbClr val="767171"/>
              </a:solidFill>
              <a:latin typeface="Arial" panose="020B0604020202020204" pitchFamily="34" charset="0"/>
              <a:ea typeface="+mn-ea"/>
              <a:cs typeface="Arial" panose="020B0604020202020204" pitchFamily="34" charset="0"/>
            </a:endParaRPr>
          </a:p>
          <a:p>
            <a:pPr fontAlgn="base">
              <a:spcBef>
                <a:spcPct val="0"/>
              </a:spcBef>
              <a:spcAft>
                <a:spcPct val="0"/>
              </a:spcAft>
              <a:defRPr/>
            </a:pPr>
            <a:r>
              <a:rPr lang="en-US" altLang="en-US" sz="800" kern="1200" dirty="0">
                <a:solidFill>
                  <a:srgbClr val="767171"/>
                </a:solidFill>
                <a:latin typeface="Arial" panose="020B0604020202020204" pitchFamily="34" charset="0"/>
                <a:ea typeface="+mn-ea"/>
                <a:cs typeface="Arial" panose="020B0604020202020204" pitchFamily="34" charset="0"/>
              </a:rPr>
              <a:t>Confidential &amp; Proprietary.</a:t>
            </a:r>
          </a:p>
          <a:p>
            <a:pPr fontAlgn="base">
              <a:spcBef>
                <a:spcPct val="0"/>
              </a:spcBef>
              <a:spcAft>
                <a:spcPct val="0"/>
              </a:spcAft>
              <a:defRPr/>
            </a:pPr>
            <a:endParaRPr lang="en-US" altLang="en-US" sz="800" kern="1200" dirty="0">
              <a:solidFill>
                <a:srgbClr val="767171"/>
              </a:solidFill>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lvl1pPr>
              <a:defRPr/>
            </a:lvl1pPr>
          </a:lstStyle>
          <a:p>
            <a:endParaRPr lang="en-US" dirty="0"/>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dirty="0">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600"/>
              </a:spcBef>
              <a:defRPr/>
            </a:lvl2pPr>
            <a:lvl3pPr>
              <a:lnSpc>
                <a:spcPct val="100000"/>
              </a:lnSpc>
              <a:spcBef>
                <a:spcPts val="300"/>
              </a:spcBef>
              <a:defRPr sz="1400"/>
            </a:lvl3pPr>
            <a:lvl4pPr>
              <a:spcBef>
                <a:spcPts val="300"/>
              </a:spcBef>
              <a:defRPr sz="1400"/>
            </a:lvl4pPr>
            <a:lvl5pPr>
              <a:spcBef>
                <a:spcPts val="300"/>
              </a:spcBef>
              <a:defRPr sz="1400"/>
            </a:lvl5pPr>
          </a:lstStyle>
          <a:p>
            <a:pPr lvl="0"/>
            <a:r>
              <a:rPr lang="en-US" dirty="0"/>
              <a:t>Click to edit text or select object on Confidential &amp; Proprietary slide (footer).</a:t>
            </a:r>
          </a:p>
          <a:p>
            <a:pPr lvl="1"/>
            <a:r>
              <a:rPr lang="en-US" dirty="0"/>
              <a:t>Second level</a:t>
            </a:r>
          </a:p>
          <a:p>
            <a:pPr lvl="2"/>
            <a:r>
              <a:rPr lang="en-US" dirty="0"/>
              <a:t>Third level</a:t>
            </a:r>
          </a:p>
        </p:txBody>
      </p:sp>
    </p:spTree>
    <p:extLst>
      <p:ext uri="{BB962C8B-B14F-4D97-AF65-F5344CB8AC3E}">
        <p14:creationId xmlns:p14="http://schemas.microsoft.com/office/powerpoint/2010/main" val="1729875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024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3707" y="234892"/>
            <a:ext cx="11766956" cy="850958"/>
          </a:xfrm>
        </p:spPr>
        <p:txBody>
          <a:bodyPr/>
          <a:lstStyle/>
          <a:p>
            <a:r>
              <a:rPr lang="en-US" dirty="0"/>
              <a:t>Click to edit Master title style</a:t>
            </a:r>
          </a:p>
        </p:txBody>
      </p:sp>
    </p:spTree>
    <p:extLst>
      <p:ext uri="{BB962C8B-B14F-4D97-AF65-F5344CB8AC3E}">
        <p14:creationId xmlns:p14="http://schemas.microsoft.com/office/powerpoint/2010/main" val="3952306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add slide title</a:t>
            </a:r>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73269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600"/>
              </a:spcBef>
              <a:defRPr/>
            </a:lvl2pPr>
            <a:lvl3pPr>
              <a:lnSpc>
                <a:spcPct val="100000"/>
              </a:lnSpc>
              <a:spcBef>
                <a:spcPts val="300"/>
              </a:spcBef>
              <a:defRPr sz="1400"/>
            </a:lvl3pPr>
            <a:lvl4pPr>
              <a:spcBef>
                <a:spcPts val="300"/>
              </a:spcBef>
              <a:defRPr sz="1400"/>
            </a:lvl4pPr>
            <a:lvl5pPr>
              <a:spcBef>
                <a:spcPts val="300"/>
              </a:spcBef>
              <a:defRPr sz="1400"/>
            </a:lvl5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223707" y="134112"/>
            <a:ext cx="11766956" cy="743712"/>
          </a:xfrm>
        </p:spPr>
        <p:txBody>
          <a:bodyPr/>
          <a:lstStyle/>
          <a:p>
            <a:endParaRPr lang="en-US" dirty="0"/>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45803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0" indent="-168270">
              <a:tabLst/>
              <a:defRPr sz="2000"/>
            </a:lvl1pPr>
            <a:lvl2pPr marL="461951" indent="-230182">
              <a:tabLst/>
              <a:defRPr sz="1800"/>
            </a:lvl2pPr>
            <a:lvl3pPr marL="798493" indent="-228594">
              <a:defRPr sz="1600"/>
            </a:lvl3pPr>
            <a:lvl4pPr marL="1139797" indent="-228594">
              <a:defRPr sz="1400"/>
            </a:lvl4pPr>
            <a:lvl5pPr marL="1377916" indent="-228594">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1" y="1392238"/>
            <a:ext cx="5793063" cy="4703762"/>
          </a:xfrm>
        </p:spPr>
        <p:txBody>
          <a:bodyPr/>
          <a:lstStyle>
            <a:lvl1pPr marL="168270" indent="-168270">
              <a:defRPr sz="2000"/>
            </a:lvl1pPr>
            <a:lvl2pPr marL="461951" indent="-230182">
              <a:defRPr sz="1800"/>
            </a:lvl2pPr>
            <a:lvl3pPr marL="796905" indent="-227008">
              <a:defRPr sz="1600"/>
            </a:lvl3pPr>
            <a:lvl4pPr marL="1139797" indent="-228594">
              <a:defRPr sz="1400"/>
            </a:lvl4pPr>
            <a:lvl5pPr marL="1377916" indent="-228594">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223707" y="134112"/>
            <a:ext cx="11766956" cy="743712"/>
          </a:xfrm>
        </p:spPr>
        <p:txBody>
          <a:bodyPr/>
          <a:lstStyle/>
          <a:p>
            <a:endParaRPr lang="en-US" dirty="0"/>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2022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30449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8" y="1375537"/>
            <a:ext cx="5386917" cy="63976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3708" y="2015298"/>
            <a:ext cx="5386917" cy="4182301"/>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9" y="1375537"/>
            <a:ext cx="5389033" cy="63976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015299"/>
            <a:ext cx="5389033" cy="418230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223707" y="134112"/>
            <a:ext cx="11766956" cy="743712"/>
          </a:xfrm>
        </p:spPr>
        <p:txBody>
          <a:bodyPr/>
          <a:lstStyle/>
          <a:p>
            <a:endParaRPr lang="en-US" dirty="0"/>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35049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4" y="6498699"/>
            <a:ext cx="2421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377" rtl="0" eaLnBrk="1" fontAlgn="base" latinLnBrk="0" hangingPunct="1">
              <a:lnSpc>
                <a:spcPct val="100000"/>
              </a:lnSpc>
              <a:spcBef>
                <a:spcPct val="0"/>
              </a:spcBef>
              <a:spcAft>
                <a:spcPct val="0"/>
              </a:spcAft>
              <a:buClrTx/>
              <a:buSzTx/>
              <a:buFontTx/>
              <a:buNone/>
              <a:tabLst/>
              <a:defRPr/>
            </a:pPr>
            <a:endParaRPr lang="en-US" altLang="en-US" sz="800" dirty="0">
              <a:solidFill>
                <a:srgbClr val="767171"/>
              </a:solidFill>
              <a:latin typeface="Arial" panose="020B0604020202020204" pitchFamily="34" charset="0"/>
              <a:cs typeface="Arial" panose="020B0604020202020204" pitchFamily="34" charset="0"/>
            </a:endParaRPr>
          </a:p>
          <a:p>
            <a:pPr fontAlgn="base">
              <a:spcBef>
                <a:spcPct val="0"/>
              </a:spcBef>
              <a:spcAft>
                <a:spcPct val="0"/>
              </a:spcAft>
              <a:defRPr/>
            </a:pPr>
            <a:endParaRPr lang="en-US" altLang="en-US" sz="800" dirty="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endParaRPr lang="en-US" dirty="0"/>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600"/>
              </a:spcBef>
              <a:defRPr/>
            </a:lvl2pPr>
            <a:lvl3pPr>
              <a:lnSpc>
                <a:spcPct val="100000"/>
              </a:lnSpc>
              <a:spcBef>
                <a:spcPts val="300"/>
              </a:spcBef>
              <a:defRPr sz="1400"/>
            </a:lvl3pPr>
            <a:lvl4pPr>
              <a:spcBef>
                <a:spcPts val="300"/>
              </a:spcBef>
              <a:defRPr sz="1400"/>
            </a:lvl4pPr>
            <a:lvl5pPr>
              <a:spcBef>
                <a:spcPts val="300"/>
              </a:spcBef>
              <a:defRPr sz="1400"/>
            </a:lvl5pPr>
          </a:lstStyle>
          <a:p>
            <a:pPr lvl="0"/>
            <a:r>
              <a:rPr lang="en-US" dirty="0"/>
              <a:t>Click to edit text or select object on Confidential &amp; Proprietary slide (footer).</a:t>
            </a:r>
          </a:p>
          <a:p>
            <a:pPr lvl="1"/>
            <a:r>
              <a:rPr lang="en-US" dirty="0"/>
              <a:t>Second level</a:t>
            </a:r>
          </a:p>
          <a:p>
            <a:pPr lvl="2"/>
            <a:r>
              <a:rPr lang="en-US" dirty="0"/>
              <a:t>Third level</a:t>
            </a:r>
          </a:p>
        </p:txBody>
      </p:sp>
      <p:sp>
        <p:nvSpPr>
          <p:cNvPr id="6" name="Slide Number Placeholder 4"/>
          <p:cNvSpPr>
            <a:spLocks noGrp="1"/>
          </p:cNvSpPr>
          <p:nvPr>
            <p:ph type="sldNum" sz="quarter" idx="10"/>
          </p:nvPr>
        </p:nvSpPr>
        <p:spPr>
          <a:xfrm>
            <a:off x="4734984" y="6464303"/>
            <a:ext cx="2743200" cy="365125"/>
          </a:xfrm>
        </p:spPr>
        <p:txBody>
          <a:bodyPr/>
          <a:lstStyle>
            <a:lvl1pPr>
              <a:defRPr/>
            </a:lvl1pPr>
          </a:lstStyle>
          <a:p>
            <a:pPr>
              <a:defRPr/>
            </a:pPr>
            <a:fld id="{CDB19EE7-41CC-40F8-8898-A50DA016F0E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72878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603752" y="3198817"/>
            <a:ext cx="2239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r>
              <a:rPr lang="en-US" altLang="en-US" sz="2400" dirty="0">
                <a:solidFill>
                  <a:srgbClr val="FFFFFF"/>
                </a:solidFill>
              </a:rPr>
              <a:t>Click to add title</a:t>
            </a:r>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a:spcBef>
                <a:spcPts val="600"/>
              </a:spcBef>
              <a:defRPr/>
            </a:lvl2pPr>
            <a:lvl3pPr>
              <a:spcBef>
                <a:spcPts val="300"/>
              </a:spcBef>
              <a:defRPr sz="1400"/>
            </a:lvl3pPr>
            <a:lvl4pPr>
              <a:spcBef>
                <a:spcPts val="300"/>
              </a:spcBef>
              <a:defRPr sz="1400"/>
            </a:lvl4pPr>
            <a:lvl5pPr>
              <a:spcBef>
                <a:spcPts val="300"/>
              </a:spcBef>
              <a:defRPr sz="1400"/>
            </a:lvl5pPr>
          </a:lstStyle>
          <a:p>
            <a:pPr lvl="0"/>
            <a:endParaRPr lang="en-US" dirty="0"/>
          </a:p>
        </p:txBody>
      </p:sp>
      <p:sp>
        <p:nvSpPr>
          <p:cNvPr id="7" name="Rectangle 2"/>
          <p:cNvSpPr>
            <a:spLocks noGrp="1" noChangeArrowheads="1"/>
          </p:cNvSpPr>
          <p:nvPr>
            <p:ph type="title" hasCustomPrompt="1"/>
          </p:nvPr>
        </p:nvSpPr>
        <p:spPr bwMode="auto">
          <a:xfrm>
            <a:off x="224370"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altLang="en-US" dirty="0"/>
              <a:t>Click to add slide title</a:t>
            </a:r>
          </a:p>
        </p:txBody>
      </p:sp>
      <p:sp>
        <p:nvSpPr>
          <p:cNvPr id="6" name="Slide Number Placeholder 4"/>
          <p:cNvSpPr>
            <a:spLocks noGrp="1"/>
          </p:cNvSpPr>
          <p:nvPr>
            <p:ph type="sldNum" sz="quarter" idx="10"/>
          </p:nvPr>
        </p:nvSpPr>
        <p:spPr>
          <a:xfrm>
            <a:off x="4734984" y="6464303"/>
            <a:ext cx="2743200" cy="365125"/>
          </a:xfrm>
        </p:spPr>
        <p:txBody>
          <a:bodyPr/>
          <a:lstStyle>
            <a:lvl1pPr>
              <a:defRPr/>
            </a:lvl1pPr>
          </a:lstStyle>
          <a:p>
            <a:pPr>
              <a:defRPr/>
            </a:pPr>
            <a:fld id="{CDB19EE7-41CC-40F8-8898-A50DA016F0E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53483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224370"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add slide title</a:t>
            </a:r>
          </a:p>
        </p:txBody>
      </p:sp>
      <p:sp>
        <p:nvSpPr>
          <p:cNvPr id="3" name="Footer Placeholder 4"/>
          <p:cNvSpPr>
            <a:spLocks noGrp="1"/>
          </p:cNvSpPr>
          <p:nvPr>
            <p:ph type="ftr" sz="quarter" idx="10"/>
          </p:nvPr>
        </p:nvSpPr>
        <p:spPr>
          <a:xfrm>
            <a:off x="4356103" y="6502405"/>
            <a:ext cx="3503084" cy="233363"/>
          </a:xfrm>
          <a:prstGeom prst="rect">
            <a:avLst/>
          </a:prstGeom>
        </p:spPr>
        <p:txBody>
          <a:bodyPr vert="horz" lIns="91440" tIns="45720" rIns="91440" bIns="45720" rtlCol="0" anchor="ctr"/>
          <a:lstStyle>
            <a:lvl1pPr>
              <a:defRPr lang="en-US" sz="800" smtClean="0">
                <a:solidFill>
                  <a:srgbClr val="323E48">
                    <a:tint val="75000"/>
                  </a:srgbClr>
                </a:solidFill>
              </a:defRPr>
            </a:lvl1pPr>
          </a:lstStyle>
          <a:p>
            <a:pPr algn="ctr"/>
            <a:fld id="{CEF2C3D0-F8D4-4779-A371-18C903D10B13}" type="slidenum">
              <a:rPr lang="en-US" smtClean="0"/>
              <a:pPr algn="ctr"/>
              <a:t>‹#›</a:t>
            </a:fld>
            <a:endParaRPr lang="en-US" dirty="0"/>
          </a:p>
        </p:txBody>
      </p:sp>
    </p:spTree>
    <p:extLst>
      <p:ext uri="{BB962C8B-B14F-4D97-AF65-F5344CB8AC3E}">
        <p14:creationId xmlns:p14="http://schemas.microsoft.com/office/powerpoint/2010/main" val="199406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941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2"/>
            <a:ext cx="12192000" cy="1000125"/>
          </a:xfrm>
          <a:prstGeom prst="rect">
            <a:avLst/>
          </a:prstGeom>
          <a:gradFill>
            <a:gsLst>
              <a:gs pos="0">
                <a:srgbClr val="7D4081"/>
              </a:gs>
              <a:gs pos="88000">
                <a:srgbClr val="7D4081"/>
              </a:gs>
              <a:gs pos="100000">
                <a:srgbClr val="BC9DBE"/>
              </a:gs>
            </a:gsLst>
            <a:lin ang="0" scaled="1"/>
          </a:gradFill>
          <a:ln>
            <a:noFill/>
          </a:ln>
          <a:effectLst>
            <a:outerShdw blurRad="228600" dist="38099" dir="6119970" rotWithShape="0">
              <a:srgbClr val="808080">
                <a:alpha val="42999"/>
              </a:srgbClr>
            </a:outerShdw>
          </a:effectLst>
          <a:extLst/>
        </p:spPr>
        <p:txBody>
          <a:bodyPr anchor="ctr"/>
          <a:lstStyle/>
          <a:p>
            <a:pPr algn="ctr" defTabSz="457189">
              <a:defRPr/>
            </a:pPr>
            <a:endParaRPr lang="en-US" sz="1800" dirty="0">
              <a:solidFill>
                <a:prstClr val="white"/>
              </a:solidFill>
              <a:ea typeface="ＭＳ Ｐゴシック" panose="020B0600070205080204" pitchFamily="34" charset="-128"/>
            </a:endParaRPr>
          </a:p>
        </p:txBody>
      </p:sp>
      <p:sp>
        <p:nvSpPr>
          <p:cNvPr id="1027" name="Rectangle 2"/>
          <p:cNvSpPr>
            <a:spLocks noGrp="1" noChangeArrowheads="1"/>
          </p:cNvSpPr>
          <p:nvPr>
            <p:ph type="title"/>
          </p:nvPr>
        </p:nvSpPr>
        <p:spPr bwMode="auto">
          <a:xfrm>
            <a:off x="224369"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2"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5"/>
          <p:cNvSpPr>
            <a:spLocks noChangeArrowheads="1"/>
          </p:cNvSpPr>
          <p:nvPr/>
        </p:nvSpPr>
        <p:spPr bwMode="auto">
          <a:xfrm>
            <a:off x="641353" y="6429375"/>
            <a:ext cx="4500033" cy="280988"/>
          </a:xfrm>
          <a:prstGeom prst="rect">
            <a:avLst/>
          </a:prstGeom>
          <a:noFill/>
          <a:ln>
            <a:noFill/>
          </a:ln>
          <a:extLst/>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dirty="0">
                <a:solidFill>
                  <a:prstClr val="white">
                    <a:lumMod val="50000"/>
                  </a:prstClr>
                </a:solidFill>
                <a:latin typeface="Arial"/>
              </a:rPr>
              <a:t>© 2017 CAQH, All Rights Reserved.</a:t>
            </a:r>
          </a:p>
        </p:txBody>
      </p:sp>
      <p:cxnSp>
        <p:nvCxnSpPr>
          <p:cNvPr id="1030" name="Straight Connector 8"/>
          <p:cNvCxnSpPr>
            <a:cxnSpLocks noChangeShapeType="1"/>
          </p:cNvCxnSpPr>
          <p:nvPr userDrawn="1"/>
        </p:nvCxnSpPr>
        <p:spPr bwMode="auto">
          <a:xfrm>
            <a:off x="641353" y="6402391"/>
            <a:ext cx="10907183" cy="1587"/>
          </a:xfrm>
          <a:prstGeom prst="line">
            <a:avLst/>
          </a:prstGeom>
          <a:noFill/>
          <a:ln w="9525" algn="ctr">
            <a:solidFill>
              <a:schemeClr val="accent3"/>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3"/>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a:solidFill>
                  <a:prstClr val="white">
                    <a:lumMod val="50000"/>
                  </a:prstClr>
                </a:solidFill>
              </a:rPr>
              <a:pPr>
                <a:defRPr/>
              </a:pPr>
              <a:t>‹#›</a:t>
            </a:fld>
            <a:endParaRPr lang="en-US" dirty="0">
              <a:solidFill>
                <a:prstClr val="white">
                  <a:lumMod val="50000"/>
                </a:prstClr>
              </a:solidFill>
            </a:endParaRPr>
          </a:p>
        </p:txBody>
      </p:sp>
      <p:pic>
        <p:nvPicPr>
          <p:cNvPr id="9"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92031" y="6475415"/>
            <a:ext cx="587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6624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33" r:id="rId9"/>
  </p:sldLayoutIdLst>
  <p:hf hdr="0" dt="0"/>
  <p:txStyles>
    <p:title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189" algn="l" rtl="0" fontAlgn="base">
        <a:spcBef>
          <a:spcPct val="0"/>
        </a:spcBef>
        <a:spcAft>
          <a:spcPct val="0"/>
        </a:spcAft>
        <a:defRPr sz="2800">
          <a:solidFill>
            <a:srgbClr val="070359"/>
          </a:solidFill>
          <a:latin typeface="Times New Roman" pitchFamily="18" charset="0"/>
        </a:defRPr>
      </a:lvl6pPr>
      <a:lvl7pPr marL="914377" algn="l" rtl="0" fontAlgn="base">
        <a:spcBef>
          <a:spcPct val="0"/>
        </a:spcBef>
        <a:spcAft>
          <a:spcPct val="0"/>
        </a:spcAft>
        <a:defRPr sz="2800">
          <a:solidFill>
            <a:srgbClr val="070359"/>
          </a:solidFill>
          <a:latin typeface="Times New Roman" pitchFamily="18" charset="0"/>
        </a:defRPr>
      </a:lvl7pPr>
      <a:lvl8pPr marL="1371566" algn="l" rtl="0" fontAlgn="base">
        <a:spcBef>
          <a:spcPct val="0"/>
        </a:spcBef>
        <a:spcAft>
          <a:spcPct val="0"/>
        </a:spcAft>
        <a:defRPr sz="2800">
          <a:solidFill>
            <a:srgbClr val="070359"/>
          </a:solidFill>
          <a:latin typeface="Times New Roman" pitchFamily="18" charset="0"/>
        </a:defRPr>
      </a:lvl8pPr>
      <a:lvl9pPr marL="1828754" algn="l" rtl="0" fontAlgn="base">
        <a:spcBef>
          <a:spcPct val="0"/>
        </a:spcBef>
        <a:spcAft>
          <a:spcPct val="0"/>
        </a:spcAft>
        <a:defRPr sz="2800">
          <a:solidFill>
            <a:srgbClr val="070359"/>
          </a:solidFill>
          <a:latin typeface="Times New Roman" pitchFamily="18" charset="0"/>
        </a:defRPr>
      </a:lvl9pPr>
    </p:titleStyle>
    <p:bodyStyle>
      <a:lvl1pPr marL="342891" indent="-342891" algn="l" rtl="0" eaLnBrk="0" fontAlgn="base" hangingPunct="0">
        <a:lnSpc>
          <a:spcPct val="114000"/>
        </a:lnSpc>
        <a:spcBef>
          <a:spcPts val="600"/>
        </a:spcBef>
        <a:spcAft>
          <a:spcPct val="0"/>
        </a:spcAft>
        <a:buClr>
          <a:srgbClr val="606060"/>
        </a:buClr>
        <a:buFont typeface="Wingdings" panose="05000000000000000000" pitchFamily="2" charset="2"/>
        <a:buChar char="§"/>
        <a:defRPr>
          <a:solidFill>
            <a:srgbClr val="606060"/>
          </a:solidFill>
          <a:latin typeface="+mn-lt"/>
          <a:ea typeface="+mn-ea"/>
          <a:cs typeface="+mn-cs"/>
        </a:defRPr>
      </a:lvl1pPr>
      <a:lvl2pPr marL="742932" indent="-285744" algn="l" rtl="0" eaLnBrk="0" fontAlgn="base" hangingPunct="0">
        <a:lnSpc>
          <a:spcPct val="114000"/>
        </a:lnSpc>
        <a:spcBef>
          <a:spcPts val="600"/>
        </a:spcBef>
        <a:spcAft>
          <a:spcPct val="0"/>
        </a:spcAft>
        <a:buClr>
          <a:srgbClr val="606060"/>
        </a:buClr>
        <a:buFont typeface="Courier New" panose="02070309020205020404" pitchFamily="49" charset="0"/>
        <a:buChar char="­"/>
        <a:defRPr sz="1600">
          <a:solidFill>
            <a:srgbClr val="606060"/>
          </a:solidFill>
          <a:latin typeface="+mn-lt"/>
        </a:defRPr>
      </a:lvl2pPr>
      <a:lvl3pPr marL="1200121" indent="-285744" algn="l" rtl="0" eaLnBrk="0" fontAlgn="base" hangingPunct="0">
        <a:lnSpc>
          <a:spcPct val="114000"/>
        </a:lnSpc>
        <a:spcBef>
          <a:spcPts val="600"/>
        </a:spcBef>
        <a:spcAft>
          <a:spcPct val="0"/>
        </a:spcAft>
        <a:buClr>
          <a:srgbClr val="606060"/>
        </a:buClr>
        <a:buFont typeface="Arial" panose="020B0604020202020204" pitchFamily="34" charset="0"/>
        <a:buChar char="&gt;"/>
        <a:defRPr sz="1400">
          <a:solidFill>
            <a:srgbClr val="606060"/>
          </a:solidFill>
          <a:latin typeface="+mn-lt"/>
        </a:defRPr>
      </a:lvl3pPr>
      <a:lvl4pPr marL="1600160" indent="-228594" algn="l" rtl="0" eaLnBrk="0" fontAlgn="base" hangingPunct="0">
        <a:spcBef>
          <a:spcPts val="300"/>
        </a:spcBef>
        <a:spcAft>
          <a:spcPct val="0"/>
        </a:spcAft>
        <a:buClr>
          <a:srgbClr val="05023E"/>
        </a:buClr>
        <a:buChar char="–"/>
        <a:defRPr sz="1400">
          <a:solidFill>
            <a:srgbClr val="606060"/>
          </a:solidFill>
          <a:latin typeface="+mn-lt"/>
        </a:defRPr>
      </a:lvl4pPr>
      <a:lvl5pPr marL="2057349" indent="-228594" algn="l" rtl="0" eaLnBrk="0" fontAlgn="base" hangingPunct="0">
        <a:spcBef>
          <a:spcPts val="300"/>
        </a:spcBef>
        <a:spcAft>
          <a:spcPct val="0"/>
        </a:spcAft>
        <a:buClr>
          <a:srgbClr val="05023E"/>
        </a:buClr>
        <a:buChar char="»"/>
        <a:defRPr sz="1400">
          <a:solidFill>
            <a:srgbClr val="606060"/>
          </a:solidFill>
          <a:latin typeface="+mn-lt"/>
        </a:defRPr>
      </a:lvl5pPr>
      <a:lvl6pPr marL="2514537" indent="-228594" algn="l" rtl="0" fontAlgn="base">
        <a:spcBef>
          <a:spcPct val="20000"/>
        </a:spcBef>
        <a:spcAft>
          <a:spcPct val="0"/>
        </a:spcAft>
        <a:buClr>
          <a:srgbClr val="05023E"/>
        </a:buClr>
        <a:buChar char="»"/>
        <a:defRPr sz="1200">
          <a:solidFill>
            <a:srgbClr val="070359"/>
          </a:solidFill>
          <a:latin typeface="+mn-lt"/>
        </a:defRPr>
      </a:lvl6pPr>
      <a:lvl7pPr marL="2971726" indent="-228594" algn="l" rtl="0" fontAlgn="base">
        <a:spcBef>
          <a:spcPct val="20000"/>
        </a:spcBef>
        <a:spcAft>
          <a:spcPct val="0"/>
        </a:spcAft>
        <a:buClr>
          <a:srgbClr val="05023E"/>
        </a:buClr>
        <a:buChar char="»"/>
        <a:defRPr sz="1200">
          <a:solidFill>
            <a:srgbClr val="070359"/>
          </a:solidFill>
          <a:latin typeface="+mn-lt"/>
        </a:defRPr>
      </a:lvl7pPr>
      <a:lvl8pPr marL="3428914" indent="-228594" algn="l" rtl="0" fontAlgn="base">
        <a:spcBef>
          <a:spcPct val="20000"/>
        </a:spcBef>
        <a:spcAft>
          <a:spcPct val="0"/>
        </a:spcAft>
        <a:buClr>
          <a:srgbClr val="05023E"/>
        </a:buClr>
        <a:buChar char="»"/>
        <a:defRPr sz="1200">
          <a:solidFill>
            <a:srgbClr val="070359"/>
          </a:solidFill>
          <a:latin typeface="+mn-lt"/>
        </a:defRPr>
      </a:lvl8pPr>
      <a:lvl9pPr marL="3886103" indent="-228594" algn="l" rtl="0" fontAlgn="base">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0"/>
            <a:ext cx="12192000" cy="1000125"/>
          </a:xfrm>
          <a:prstGeom prst="rect">
            <a:avLst/>
          </a:prstGeom>
          <a:gradFill>
            <a:gsLst>
              <a:gs pos="0">
                <a:srgbClr val="7D4081"/>
              </a:gs>
              <a:gs pos="88000">
                <a:srgbClr val="7D4081"/>
              </a:gs>
              <a:gs pos="100000">
                <a:srgbClr val="BC9DBE"/>
              </a:gs>
            </a:gsLst>
            <a:lin ang="0" scaled="1"/>
          </a:gradFill>
          <a:ln>
            <a:noFill/>
          </a:ln>
          <a:effectLst>
            <a:outerShdw blurRad="228600" dist="38099" dir="6119970" rotWithShape="0">
              <a:srgbClr val="808080">
                <a:alpha val="42999"/>
              </a:srgbClr>
            </a:outerShdw>
          </a:effectLst>
          <a:extLst/>
        </p:spPr>
        <p:txBody>
          <a:bodyPr anchor="ctr"/>
          <a:lstStyle/>
          <a:p>
            <a:pPr algn="ctr" defTabSz="457200">
              <a:defRPr/>
            </a:pPr>
            <a:endParaRPr lang="en-US" sz="1800" kern="1200" dirty="0">
              <a:solidFill>
                <a:prstClr val="white"/>
              </a:solidFill>
              <a:ea typeface="ＭＳ Ｐゴシック" panose="020B0600070205080204" pitchFamily="34" charset="-128"/>
              <a:cs typeface="+mn-cs"/>
            </a:endParaRPr>
          </a:p>
        </p:txBody>
      </p:sp>
      <p:sp>
        <p:nvSpPr>
          <p:cNvPr id="1027" name="Rectangle 2"/>
          <p:cNvSpPr>
            <a:spLocks noGrp="1" noChangeArrowheads="1"/>
          </p:cNvSpPr>
          <p:nvPr>
            <p:ph type="title"/>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1"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5"/>
          <p:cNvSpPr>
            <a:spLocks noChangeArrowheads="1"/>
          </p:cNvSpPr>
          <p:nvPr/>
        </p:nvSpPr>
        <p:spPr bwMode="auto">
          <a:xfrm>
            <a:off x="641352" y="6429375"/>
            <a:ext cx="4500033" cy="280988"/>
          </a:xfrm>
          <a:prstGeom prst="rect">
            <a:avLst/>
          </a:prstGeom>
          <a:noFill/>
          <a:ln>
            <a:noFill/>
          </a:ln>
          <a:extLst/>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kern="1200" dirty="0">
                <a:solidFill>
                  <a:prstClr val="white">
                    <a:lumMod val="50000"/>
                  </a:prstClr>
                </a:solidFill>
                <a:latin typeface="Arial"/>
                <a:ea typeface="+mn-ea"/>
              </a:rPr>
              <a:t>© 2016 CAQH, All Rights Reserved.</a:t>
            </a:r>
          </a:p>
        </p:txBody>
      </p:sp>
      <p:cxnSp>
        <p:nvCxnSpPr>
          <p:cNvPr id="1030" name="Straight Connector 8"/>
          <p:cNvCxnSpPr>
            <a:cxnSpLocks noChangeShapeType="1"/>
          </p:cNvCxnSpPr>
          <p:nvPr userDrawn="1"/>
        </p:nvCxnSpPr>
        <p:spPr bwMode="auto">
          <a:xfrm>
            <a:off x="641351" y="6402389"/>
            <a:ext cx="10907183" cy="1587"/>
          </a:xfrm>
          <a:prstGeom prst="line">
            <a:avLst/>
          </a:prstGeom>
          <a:noFill/>
          <a:ln w="9525" algn="ctr">
            <a:solidFill>
              <a:schemeClr val="accent3"/>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1"/>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kern="1200">
                <a:solidFill>
                  <a:prstClr val="white">
                    <a:lumMod val="50000"/>
                  </a:prstClr>
                </a:solidFill>
                <a:ea typeface="+mn-ea"/>
                <a:cs typeface="+mn-cs"/>
              </a:rPr>
              <a:pPr>
                <a:defRPr/>
              </a:pPr>
              <a:t>‹#›</a:t>
            </a:fld>
            <a:endParaRPr lang="en-US" kern="1200" dirty="0">
              <a:solidFill>
                <a:prstClr val="white">
                  <a:lumMod val="50000"/>
                </a:prstClr>
              </a:solidFill>
              <a:ea typeface="+mn-ea"/>
              <a:cs typeface="+mn-cs"/>
            </a:endParaRPr>
          </a:p>
        </p:txBody>
      </p:sp>
      <p:pic>
        <p:nvPicPr>
          <p:cNvPr id="9"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992030" y="6475413"/>
            <a:ext cx="587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50160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9" r:id="rId7"/>
    <p:sldLayoutId id="2147483731" r:id="rId8"/>
    <p:sldLayoutId id="2147483732" r:id="rId9"/>
  </p:sldLayoutIdLst>
  <p:hf hdr="0" dt="0"/>
  <p:txStyles>
    <p:title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rgbClr val="070359"/>
          </a:solidFill>
          <a:latin typeface="Times New Roman" pitchFamily="18" charset="0"/>
        </a:defRPr>
      </a:lvl6pPr>
      <a:lvl7pPr marL="914400" algn="l" rtl="0" fontAlgn="base">
        <a:spcBef>
          <a:spcPct val="0"/>
        </a:spcBef>
        <a:spcAft>
          <a:spcPct val="0"/>
        </a:spcAft>
        <a:defRPr sz="2800">
          <a:solidFill>
            <a:srgbClr val="070359"/>
          </a:solidFill>
          <a:latin typeface="Times New Roman" pitchFamily="18" charset="0"/>
        </a:defRPr>
      </a:lvl7pPr>
      <a:lvl8pPr marL="1371600" algn="l" rtl="0" fontAlgn="base">
        <a:spcBef>
          <a:spcPct val="0"/>
        </a:spcBef>
        <a:spcAft>
          <a:spcPct val="0"/>
        </a:spcAft>
        <a:defRPr sz="2800">
          <a:solidFill>
            <a:srgbClr val="070359"/>
          </a:solidFill>
          <a:latin typeface="Times New Roman" pitchFamily="18" charset="0"/>
        </a:defRPr>
      </a:lvl8pPr>
      <a:lvl9pPr marL="1828800" algn="l" rtl="0" fontAlgn="base">
        <a:spcBef>
          <a:spcPct val="0"/>
        </a:spcBef>
        <a:spcAft>
          <a:spcPct val="0"/>
        </a:spcAft>
        <a:defRPr sz="2800">
          <a:solidFill>
            <a:srgbClr val="070359"/>
          </a:solidFill>
          <a:latin typeface="Times New Roman" pitchFamily="18" charset="0"/>
        </a:defRPr>
      </a:lvl9pPr>
    </p:titleStyle>
    <p:body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a:solidFill>
            <a:srgbClr val="606060"/>
          </a:solidFill>
          <a:latin typeface="+mn-lt"/>
          <a:ea typeface="+mn-ea"/>
          <a:cs typeface="+mn-cs"/>
        </a:defRPr>
      </a:lvl1pPr>
      <a:lvl2pPr marL="742950" indent="-285750" algn="l" rtl="0" eaLnBrk="0" fontAlgn="base" hangingPunct="0">
        <a:lnSpc>
          <a:spcPct val="114000"/>
        </a:lnSpc>
        <a:spcBef>
          <a:spcPts val="600"/>
        </a:spcBef>
        <a:spcAft>
          <a:spcPct val="0"/>
        </a:spcAft>
        <a:buClr>
          <a:srgbClr val="606060"/>
        </a:buClr>
        <a:buFont typeface="Courier New" panose="02070309020205020404" pitchFamily="49" charset="0"/>
        <a:buChar char="­"/>
        <a:defRPr sz="1600">
          <a:solidFill>
            <a:srgbClr val="606060"/>
          </a:solidFill>
          <a:latin typeface="+mn-lt"/>
        </a:defRPr>
      </a:lvl2pPr>
      <a:lvl3pPr marL="1200150" indent="-285750" algn="l" rtl="0" eaLnBrk="0" fontAlgn="base" hangingPunct="0">
        <a:lnSpc>
          <a:spcPct val="114000"/>
        </a:lnSpc>
        <a:spcBef>
          <a:spcPts val="600"/>
        </a:spcBef>
        <a:spcAft>
          <a:spcPct val="0"/>
        </a:spcAft>
        <a:buClr>
          <a:srgbClr val="606060"/>
        </a:buClr>
        <a:buFont typeface="Arial" panose="020B0604020202020204" pitchFamily="34" charset="0"/>
        <a:buChar char="&gt;"/>
        <a:defRPr sz="1400">
          <a:solidFill>
            <a:srgbClr val="606060"/>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Regulations-and-Guidance/Administrative-Simplification/Enforcements/index.html" TargetMode="External"/><Relationship Id="rId2" Type="http://schemas.openxmlformats.org/officeDocument/2006/relationships/hyperlink" Target="https://www.cms.gov/Regulations-and-Guidance/Administrative-Simplification/HIPAA-ACA/AreYouaCoveredEntity.html"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www.gpo.gov/fdsys/pkg/PLAW-111publ148/pdf/PLAW-111publ148.pdf" TargetMode="External"/><Relationship Id="rId4" Type="http://schemas.openxmlformats.org/officeDocument/2006/relationships/hyperlink" Target="https://aspe.hhs.gov/report/health-insurance-portability-and-accountability-act-1996"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6.png"/><Relationship Id="rId7" Type="http://schemas.openxmlformats.org/officeDocument/2006/relationships/image" Target="../media/image10.jpe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8.jpeg"/><Relationship Id="rId4" Type="http://schemas.microsoft.com/office/2007/relationships/hdphoto" Target="../media/hdphoto2.wdp"/><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www.caqh.org/CORE"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mailto:CORE@CAQH.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core@caqh.org" TargetMode="External"/><Relationship Id="rId2" Type="http://schemas.openxmlformats.org/officeDocument/2006/relationships/hyperlink" Target="https://www.caqh.org/sites/default/files/core/phase-i/policy-rules/105.pdf"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3.wdp"/><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aqh.org/core/events"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caqh.org/core/core-certification-proces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hyperlink" Target="https://www.caqh.org/core/elearning-resources" TargetMode="External"/><Relationship Id="rId3" Type="http://schemas.openxmlformats.org/officeDocument/2006/relationships/hyperlink" Target="http://www.caqh.org/core/core-certification-process#section1" TargetMode="External"/><Relationship Id="rId7" Type="http://schemas.openxmlformats.org/officeDocument/2006/relationships/hyperlink" Target="http://www.caqh.org/core/frequently-asked-question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mailto:Info.CoreCertification@edifecs.com" TargetMode="External"/><Relationship Id="rId5" Type="http://schemas.openxmlformats.org/officeDocument/2006/relationships/hyperlink" Target="mailto:CORE@CAQH.org" TargetMode="External"/><Relationship Id="rId4" Type="http://schemas.openxmlformats.org/officeDocument/2006/relationships/hyperlink" Target="http://www.caqh.org/core/core-certification-process#section3" TargetMode="External"/><Relationship Id="rId9" Type="http://schemas.openxmlformats.org/officeDocument/2006/relationships/image" Target="../media/image6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edifecs.com/logi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CORE@CAQH.org" TargetMode="External"/><Relationship Id="rId2" Type="http://schemas.openxmlformats.org/officeDocument/2006/relationships/hyperlink" Target="http://www.caqh.org/CORE" TargetMode="Externa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hyperlink" Target="http://www.caqh.org/core/core-certification" TargetMode="External"/><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jpeg"/><Relationship Id="rId11" Type="http://schemas.microsoft.com/office/2007/relationships/hdphoto" Target="../media/hdphoto1.wdp"/><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sz="quarter"/>
          </p:nvPr>
        </p:nvSpPr>
        <p:spPr>
          <a:xfrm>
            <a:off x="8610773" y="814555"/>
            <a:ext cx="2854167" cy="2333276"/>
          </a:xfrm>
        </p:spPr>
        <p:txBody>
          <a:bodyPr anchor="ctr"/>
          <a:lstStyle/>
          <a:p>
            <a:r>
              <a:rPr lang="en-US" sz="2800" dirty="0"/>
              <a:t>Voluntary CORE Certification Basics: The Gold Standard </a:t>
            </a:r>
          </a:p>
        </p:txBody>
      </p:sp>
      <p:sp>
        <p:nvSpPr>
          <p:cNvPr id="17" name="Text Placeholder 16"/>
          <p:cNvSpPr>
            <a:spLocks noGrp="1"/>
          </p:cNvSpPr>
          <p:nvPr>
            <p:ph type="body" sz="quarter" idx="12"/>
          </p:nvPr>
        </p:nvSpPr>
        <p:spPr/>
        <p:txBody>
          <a:bodyPr/>
          <a:lstStyle/>
          <a:p>
            <a:r>
              <a:rPr lang="en-US" dirty="0"/>
              <a:t>2:00 – 3:00 pm ET</a:t>
            </a:r>
          </a:p>
        </p:txBody>
      </p:sp>
      <p:sp>
        <p:nvSpPr>
          <p:cNvPr id="18" name="Text Placeholder 17"/>
          <p:cNvSpPr>
            <a:spLocks noGrp="1"/>
          </p:cNvSpPr>
          <p:nvPr>
            <p:ph type="body" sz="quarter" idx="13"/>
          </p:nvPr>
        </p:nvSpPr>
        <p:spPr/>
        <p:txBody>
          <a:bodyPr/>
          <a:lstStyle/>
          <a:p>
            <a:r>
              <a:rPr lang="en-US" dirty="0"/>
              <a:t>July 13, 2017</a:t>
            </a:r>
          </a:p>
        </p:txBody>
      </p:sp>
    </p:spTree>
    <p:extLst>
      <p:ext uri="{BB962C8B-B14F-4D97-AF65-F5344CB8AC3E}">
        <p14:creationId xmlns:p14="http://schemas.microsoft.com/office/powerpoint/2010/main" val="203152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6219" y="1333509"/>
            <a:ext cx="9894444" cy="3844507"/>
          </a:xfrm>
        </p:spPr>
        <p:txBody>
          <a:bodyPr/>
          <a:lstStyle/>
          <a:p>
            <a:pPr marL="0" indent="0">
              <a:buNone/>
            </a:pPr>
            <a:r>
              <a:rPr lang="en-US" sz="1700" i="1" dirty="0">
                <a:solidFill>
                  <a:schemeClr val="tx1"/>
                </a:solidFill>
              </a:rPr>
              <a:t>“For Aetna, becoming CORE Certified has been a priority. Completing certification Phases I, II and III helps us both push the industry forward and ensure that all of our business partners – especially healthcare providers – receive the benefits of the rules.” </a:t>
            </a:r>
          </a:p>
          <a:p>
            <a:pPr marL="0" indent="0">
              <a:buNone/>
            </a:pPr>
            <a:r>
              <a:rPr lang="en-US" sz="1700" i="1" dirty="0">
                <a:solidFill>
                  <a:schemeClr val="tx1"/>
                </a:solidFill>
              </a:rPr>
              <a:t>	</a:t>
            </a:r>
            <a:r>
              <a:rPr lang="en-US" sz="1700" dirty="0">
                <a:solidFill>
                  <a:schemeClr val="tx1"/>
                </a:solidFill>
              </a:rPr>
              <a:t>-Lou </a:t>
            </a:r>
            <a:r>
              <a:rPr lang="en-US" sz="1700" dirty="0" err="1">
                <a:solidFill>
                  <a:schemeClr val="tx1"/>
                </a:solidFill>
              </a:rPr>
              <a:t>Ursini</a:t>
            </a:r>
            <a:r>
              <a:rPr lang="en-US" sz="1700" dirty="0">
                <a:solidFill>
                  <a:schemeClr val="tx1"/>
                </a:solidFill>
              </a:rPr>
              <a:t>, CAQH CORE Board Chair, Head, IT Program Delivery &amp; Testing, Aetna</a:t>
            </a:r>
          </a:p>
          <a:p>
            <a:pPr marL="0" indent="0">
              <a:buNone/>
            </a:pPr>
            <a:r>
              <a:rPr lang="en-US" sz="1700" i="1" dirty="0">
                <a:solidFill>
                  <a:schemeClr val="tx1"/>
                </a:solidFill>
              </a:rPr>
              <a:t>“As a provider-owned health plan, we have a unique understanding of how critical it is for data to flow seamlessly and securely between payers, hospitals and other partners. The CORE seal demonstrates to all of our partners our commitment to efficient data exchange and it enables us to identify partners that we can count on to do business efficiently, so we can focus on coordinating the care of our members.” </a:t>
            </a:r>
          </a:p>
          <a:p>
            <a:pPr marL="0" indent="0">
              <a:buNone/>
            </a:pPr>
            <a:r>
              <a:rPr lang="en-US" sz="1700" dirty="0">
                <a:solidFill>
                  <a:schemeClr val="tx1"/>
                </a:solidFill>
              </a:rPr>
              <a:t>	-Kim Sinclair, Chief Information Officer, Boston Medical Center Health Plan (part of the 	Boston Medical Center Health System)  </a:t>
            </a:r>
          </a:p>
          <a:p>
            <a:pPr marL="0" indent="0">
              <a:buNone/>
            </a:pPr>
            <a:r>
              <a:rPr lang="en-US" sz="1700" i="1" dirty="0">
                <a:solidFill>
                  <a:schemeClr val="tx1"/>
                </a:solidFill>
              </a:rPr>
              <a:t>“Operating rules and standards work best when everyone involved in a transaction adheres to them. By becoming CORE-certified, we are helping our clients meet – and exceed – an important regulatory mandate, while contributing to a more efficient healthcare system for everyone.” </a:t>
            </a:r>
          </a:p>
          <a:p>
            <a:pPr marL="0" indent="0">
              <a:buNone/>
            </a:pPr>
            <a:r>
              <a:rPr lang="en-US" sz="1700" dirty="0">
                <a:solidFill>
                  <a:schemeClr val="tx1"/>
                </a:solidFill>
              </a:rPr>
              <a:t>	-Cate McConnell, Director of Product Management, Payer Services, McKesson/Relay 	Health  </a:t>
            </a:r>
          </a:p>
        </p:txBody>
      </p:sp>
      <p:sp>
        <p:nvSpPr>
          <p:cNvPr id="3" name="Title 2"/>
          <p:cNvSpPr>
            <a:spLocks noGrp="1"/>
          </p:cNvSpPr>
          <p:nvPr>
            <p:ph type="title"/>
          </p:nvPr>
        </p:nvSpPr>
        <p:spPr/>
        <p:txBody>
          <a:bodyPr/>
          <a:lstStyle/>
          <a:p>
            <a:r>
              <a:rPr lang="en-US" b="1" dirty="0"/>
              <a:t>CORE Certification Testimonials</a:t>
            </a:r>
            <a:endParaRPr lang="en-US" dirty="0"/>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10</a:t>
            </a:fld>
            <a:endParaRPr lang="en-US" dirty="0">
              <a:solidFill>
                <a:prstClr val="white">
                  <a:lumMod val="50000"/>
                </a:prstClr>
              </a:solidFill>
            </a:endParaRPr>
          </a:p>
        </p:txBody>
      </p:sp>
      <p:sp>
        <p:nvSpPr>
          <p:cNvPr id="6" name="TextBox 5"/>
          <p:cNvSpPr txBox="1"/>
          <p:nvPr/>
        </p:nvSpPr>
        <p:spPr>
          <a:xfrm>
            <a:off x="-115480" y="1604513"/>
            <a:ext cx="2030544" cy="4093428"/>
          </a:xfrm>
          <a:prstGeom prst="rect">
            <a:avLst/>
          </a:prstGeom>
          <a:noFill/>
        </p:spPr>
        <p:txBody>
          <a:bodyPr wrap="square" rtlCol="0">
            <a:spAutoFit/>
          </a:bodyPr>
          <a:lstStyle/>
          <a:p>
            <a:pPr algn="r"/>
            <a:r>
              <a:rPr lang="en-US" b="1" dirty="0">
                <a:solidFill>
                  <a:schemeClr val="accent3"/>
                </a:solidFill>
              </a:rPr>
              <a:t>Health Plan</a:t>
            </a:r>
          </a:p>
          <a:p>
            <a:pPr algn="r"/>
            <a:endParaRPr lang="en-US" b="1" dirty="0">
              <a:solidFill>
                <a:schemeClr val="accent3"/>
              </a:solidFill>
            </a:endParaRPr>
          </a:p>
          <a:p>
            <a:pPr algn="r"/>
            <a:endParaRPr lang="en-US" b="1" dirty="0">
              <a:solidFill>
                <a:schemeClr val="accent3"/>
              </a:solidFill>
            </a:endParaRPr>
          </a:p>
          <a:p>
            <a:pPr algn="r"/>
            <a:endParaRPr lang="en-US" b="1" dirty="0">
              <a:solidFill>
                <a:schemeClr val="accent3"/>
              </a:solidFill>
            </a:endParaRPr>
          </a:p>
          <a:p>
            <a:pPr algn="r"/>
            <a:endParaRPr lang="en-US" b="1" dirty="0">
              <a:solidFill>
                <a:schemeClr val="accent3"/>
              </a:solidFill>
            </a:endParaRPr>
          </a:p>
          <a:p>
            <a:pPr algn="r"/>
            <a:endParaRPr lang="en-US" b="1" dirty="0">
              <a:solidFill>
                <a:schemeClr val="accent3"/>
              </a:solidFill>
            </a:endParaRPr>
          </a:p>
          <a:p>
            <a:pPr algn="r"/>
            <a:r>
              <a:rPr lang="en-US" b="1" dirty="0">
                <a:solidFill>
                  <a:schemeClr val="accent3"/>
                </a:solidFill>
              </a:rPr>
              <a:t>Provider</a:t>
            </a:r>
          </a:p>
          <a:p>
            <a:pPr algn="r"/>
            <a:endParaRPr lang="en-US" b="1" dirty="0">
              <a:solidFill>
                <a:schemeClr val="accent3"/>
              </a:solidFill>
            </a:endParaRPr>
          </a:p>
          <a:p>
            <a:pPr algn="r"/>
            <a:endParaRPr lang="en-US" b="1" dirty="0">
              <a:solidFill>
                <a:schemeClr val="accent3"/>
              </a:solidFill>
            </a:endParaRPr>
          </a:p>
          <a:p>
            <a:pPr algn="r"/>
            <a:endParaRPr lang="en-US" b="1" dirty="0">
              <a:solidFill>
                <a:schemeClr val="accent3"/>
              </a:solidFill>
            </a:endParaRPr>
          </a:p>
          <a:p>
            <a:pPr algn="r"/>
            <a:endParaRPr lang="en-US" b="1" dirty="0">
              <a:solidFill>
                <a:schemeClr val="accent3"/>
              </a:solidFill>
            </a:endParaRPr>
          </a:p>
          <a:p>
            <a:pPr algn="r"/>
            <a:endParaRPr lang="en-US" b="1" dirty="0">
              <a:solidFill>
                <a:schemeClr val="accent3"/>
              </a:solidFill>
            </a:endParaRPr>
          </a:p>
          <a:p>
            <a:pPr algn="r"/>
            <a:endParaRPr lang="en-US" sz="800" b="1" dirty="0">
              <a:solidFill>
                <a:schemeClr val="accent3"/>
              </a:solidFill>
            </a:endParaRPr>
          </a:p>
          <a:p>
            <a:pPr algn="r"/>
            <a:r>
              <a:rPr lang="en-US" b="1" dirty="0">
                <a:solidFill>
                  <a:schemeClr val="accent3"/>
                </a:solidFill>
              </a:rPr>
              <a:t>Clearinghouse/</a:t>
            </a:r>
          </a:p>
          <a:p>
            <a:pPr algn="r"/>
            <a:r>
              <a:rPr lang="en-US" b="1" dirty="0">
                <a:solidFill>
                  <a:schemeClr val="accent3"/>
                </a:solidFill>
              </a:rPr>
              <a:t>Vendor</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870" y="76309"/>
            <a:ext cx="1123528" cy="859317"/>
          </a:xfrm>
          <a:prstGeom prst="rect">
            <a:avLst/>
          </a:prstGeom>
        </p:spPr>
      </p:pic>
    </p:spTree>
    <p:extLst>
      <p:ext uri="{BB962C8B-B14F-4D97-AF65-F5344CB8AC3E}">
        <p14:creationId xmlns:p14="http://schemas.microsoft.com/office/powerpoint/2010/main" val="367999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Phase Certification &amp; Tangible Benefit</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11</a:t>
            </a:fld>
            <a:endParaRPr lang="en-US" dirty="0">
              <a:solidFill>
                <a:prstClr val="white">
                  <a:lumMod val="50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8177090"/>
              </p:ext>
            </p:extLst>
          </p:nvPr>
        </p:nvGraphicFramePr>
        <p:xfrm>
          <a:off x="223707" y="1056450"/>
          <a:ext cx="11663493" cy="5101630"/>
        </p:xfrm>
        <a:graphic>
          <a:graphicData uri="http://schemas.openxmlformats.org/drawingml/2006/table">
            <a:tbl>
              <a:tblPr firstRow="1" bandRow="1">
                <a:tableStyleId>{F5AB1C69-6EDB-4FF4-983F-18BD219EF322}</a:tableStyleId>
              </a:tblPr>
              <a:tblGrid>
                <a:gridCol w="1864400">
                  <a:extLst>
                    <a:ext uri="{9D8B030D-6E8A-4147-A177-3AD203B41FA5}">
                      <a16:colId xmlns:a16="http://schemas.microsoft.com/office/drawing/2014/main" val="4279765491"/>
                    </a:ext>
                  </a:extLst>
                </a:gridCol>
                <a:gridCol w="9799093">
                  <a:extLst>
                    <a:ext uri="{9D8B030D-6E8A-4147-A177-3AD203B41FA5}">
                      <a16:colId xmlns:a16="http://schemas.microsoft.com/office/drawing/2014/main" val="2823719668"/>
                    </a:ext>
                  </a:extLst>
                </a:gridCol>
              </a:tblGrid>
              <a:tr h="408434">
                <a:tc>
                  <a:txBody>
                    <a:bodyPr/>
                    <a:lstStyle/>
                    <a:p>
                      <a:pPr marL="0" indent="0" algn="l">
                        <a:buFont typeface="Arial" panose="020B0604020202020204" pitchFamily="34" charset="0"/>
                        <a:buNone/>
                      </a:pPr>
                      <a:r>
                        <a:rPr lang="en-US" sz="1800" b="1" u="none" dirty="0"/>
                        <a:t>Phase</a:t>
                      </a:r>
                    </a:p>
                  </a:txBody>
                  <a:tcPr/>
                </a:tc>
                <a:tc>
                  <a:txBody>
                    <a:bodyPr/>
                    <a:lstStyle/>
                    <a:p>
                      <a:pPr marL="0" indent="0" algn="l">
                        <a:buFont typeface="Arial" panose="020B0604020202020204" pitchFamily="34" charset="0"/>
                        <a:buNone/>
                      </a:pPr>
                      <a:r>
                        <a:rPr lang="en-US" sz="1800" b="1" u="none" dirty="0"/>
                        <a:t>Benefit</a:t>
                      </a:r>
                    </a:p>
                  </a:txBody>
                  <a:tcPr/>
                </a:tc>
                <a:extLst>
                  <a:ext uri="{0D108BD9-81ED-4DB2-BD59-A6C34878D82A}">
                    <a16:rowId xmlns:a16="http://schemas.microsoft.com/office/drawing/2014/main" val="1607644364"/>
                  </a:ext>
                </a:extLst>
              </a:tr>
              <a:tr h="95444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t>Phase I</a:t>
                      </a:r>
                      <a:endParaRPr lang="en-US" sz="1600" b="1" dirty="0">
                        <a:solidFill>
                          <a:schemeClr val="tx1"/>
                        </a:solidFill>
                      </a:endParaRPr>
                    </a:p>
                  </a:txBody>
                  <a:tcPr anchor="ctr"/>
                </a:tc>
                <a:tc>
                  <a:txBody>
                    <a:bodyPr/>
                    <a:lstStyle/>
                    <a:p>
                      <a:pPr marL="285750" lvl="0" indent="-285750">
                        <a:buFont typeface="Wingdings" panose="05000000000000000000" pitchFamily="2" charset="2"/>
                        <a:buChar char="§"/>
                      </a:pPr>
                      <a:r>
                        <a:rPr lang="en-US" sz="1300" b="1" dirty="0"/>
                        <a:t>Faster patient registration and improves revenue cycle management </a:t>
                      </a:r>
                      <a:r>
                        <a:rPr lang="en-US" sz="1300" dirty="0"/>
                        <a:t>as providers are able to verify health plan coverage and will know the proper co-pay and deductible while the patient is present, not after the fact requiring follow-up. </a:t>
                      </a:r>
                    </a:p>
                    <a:p>
                      <a:pPr marL="285750" lvl="0" indent="-285750">
                        <a:buFont typeface="Wingdings" panose="05000000000000000000" pitchFamily="2" charset="2"/>
                        <a:buChar char="§"/>
                      </a:pPr>
                      <a:r>
                        <a:rPr lang="en-US" sz="1300" b="1" dirty="0"/>
                        <a:t>Real-time eligibility and benefit checks reduces claim denials</a:t>
                      </a:r>
                      <a:r>
                        <a:rPr lang="en-US" sz="1300" dirty="0"/>
                        <a:t>, preventing patients from receiving unexpected bills and helping providers avoid taking on bad debt.</a:t>
                      </a:r>
                    </a:p>
                  </a:txBody>
                  <a:tcPr/>
                </a:tc>
                <a:extLst>
                  <a:ext uri="{0D108BD9-81ED-4DB2-BD59-A6C34878D82A}">
                    <a16:rowId xmlns:a16="http://schemas.microsoft.com/office/drawing/2014/main" val="699185508"/>
                  </a:ext>
                </a:extLst>
              </a:tr>
              <a:tr h="919990">
                <a:tc>
                  <a:txBody>
                    <a:bodyPr/>
                    <a:lstStyle/>
                    <a:p>
                      <a:r>
                        <a:rPr lang="en-US" sz="1600" b="1" dirty="0"/>
                        <a:t>Phase II</a:t>
                      </a:r>
                    </a:p>
                  </a:txBody>
                  <a:tcPr anchor="ctr"/>
                </a:tc>
                <a:tc>
                  <a:txBody>
                    <a:bodyPr/>
                    <a:lstStyle/>
                    <a:p>
                      <a:pPr marL="285750" indent="-285750">
                        <a:buFont typeface="Wingdings" panose="05000000000000000000" pitchFamily="2" charset="2"/>
                        <a:buChar char="§"/>
                      </a:pPr>
                      <a:r>
                        <a:rPr lang="en-US" sz="1300" b="1" dirty="0"/>
                        <a:t>Decreases duplicate claim submissions </a:t>
                      </a:r>
                      <a:r>
                        <a:rPr lang="en-US" sz="1300" dirty="0"/>
                        <a:t>as claim status information is provided in real time, taking no longer than 20 seconds round- trip. </a:t>
                      </a:r>
                    </a:p>
                    <a:p>
                      <a:pPr marL="285750" indent="-285750">
                        <a:buFont typeface="Wingdings" panose="05000000000000000000" pitchFamily="2" charset="2"/>
                        <a:buChar char="§"/>
                      </a:pPr>
                      <a:r>
                        <a:rPr lang="en-US" sz="1300" b="1" dirty="0"/>
                        <a:t>Reduces misidentification of patients and mistaken denials </a:t>
                      </a:r>
                      <a:r>
                        <a:rPr lang="en-US" sz="1300" dirty="0"/>
                        <a:t>by improving how patient names are stored and retrieved during eligibility checks.</a:t>
                      </a:r>
                    </a:p>
                  </a:txBody>
                  <a:tcPr/>
                </a:tc>
                <a:extLst>
                  <a:ext uri="{0D108BD9-81ED-4DB2-BD59-A6C34878D82A}">
                    <a16:rowId xmlns:a16="http://schemas.microsoft.com/office/drawing/2014/main" val="4187400154"/>
                  </a:ext>
                </a:extLst>
              </a:tr>
              <a:tr h="1237239">
                <a:tc>
                  <a:txBody>
                    <a:bodyPr/>
                    <a:lstStyle/>
                    <a:p>
                      <a:r>
                        <a:rPr lang="en-US" sz="1600" b="1" dirty="0"/>
                        <a:t>Phase III</a:t>
                      </a:r>
                    </a:p>
                  </a:txBody>
                  <a:tcPr anchor="ctr"/>
                </a:tc>
                <a:tc>
                  <a:txBody>
                    <a:bodyPr/>
                    <a:lstStyle/>
                    <a:p>
                      <a:pPr marL="285750" indent="-285750">
                        <a:buFont typeface="Wingdings" panose="05000000000000000000" pitchFamily="2" charset="2"/>
                        <a:buChar char="§"/>
                      </a:pPr>
                      <a:r>
                        <a:rPr lang="en-US" sz="1300" b="1" dirty="0"/>
                        <a:t>Improves cash flow via expedited payment and remittance reconciliation </a:t>
                      </a:r>
                      <a:r>
                        <a:rPr lang="en-US" sz="1300" dirty="0"/>
                        <a:t>through the receipt of electronic payments and remittances.</a:t>
                      </a:r>
                    </a:p>
                    <a:p>
                      <a:pPr marL="285750" indent="-285750">
                        <a:buFont typeface="Wingdings" panose="05000000000000000000" pitchFamily="2" charset="2"/>
                        <a:buChar char="§"/>
                      </a:pPr>
                      <a:r>
                        <a:rPr lang="en-US" sz="1300" b="1" dirty="0"/>
                        <a:t>Eliminates the need for manual re-keying of reconciliations </a:t>
                      </a:r>
                      <a:r>
                        <a:rPr lang="en-US" sz="1300" dirty="0"/>
                        <a:t>of EFTs and ERAs by requiring a trace number that links the two transactions so payments can be associated with service.</a:t>
                      </a:r>
                    </a:p>
                    <a:p>
                      <a:pPr marL="285750" indent="-285750">
                        <a:buFont typeface="Wingdings" panose="05000000000000000000" pitchFamily="2" charset="2"/>
                        <a:buChar char="§"/>
                      </a:pPr>
                      <a:r>
                        <a:rPr lang="en-US" sz="1300" b="1" dirty="0"/>
                        <a:t>Increases ability to conduct targeted payment issue follow-ups </a:t>
                      </a:r>
                      <a:r>
                        <a:rPr lang="en-US" sz="1300" dirty="0"/>
                        <a:t>through uniform and maintained ERA codes (CARCs, RARCs, and CAGCs) to give the market consistency in reporting and interpreting the claim denials/adjustments. </a:t>
                      </a:r>
                    </a:p>
                  </a:txBody>
                  <a:tcPr/>
                </a:tc>
                <a:extLst>
                  <a:ext uri="{0D108BD9-81ED-4DB2-BD59-A6C34878D82A}">
                    <a16:rowId xmlns:a16="http://schemas.microsoft.com/office/drawing/2014/main" val="617944551"/>
                  </a:ext>
                </a:extLst>
              </a:tr>
              <a:tr h="1538603">
                <a:tc>
                  <a:txBody>
                    <a:bodyPr/>
                    <a:lstStyle/>
                    <a:p>
                      <a:pPr marL="0" indent="0">
                        <a:buFont typeface="Arial" panose="020B0604020202020204" pitchFamily="34" charset="0"/>
                        <a:buNone/>
                      </a:pPr>
                      <a:r>
                        <a:rPr lang="en-US" sz="1600" b="1" dirty="0"/>
                        <a:t>Phase IV</a:t>
                      </a:r>
                    </a:p>
                  </a:txBody>
                  <a:tcPr anchor="ctr"/>
                </a:tc>
                <a:tc>
                  <a:txBody>
                    <a:bodyPr/>
                    <a:lstStyle/>
                    <a:p>
                      <a:pPr marL="285750" indent="-285750">
                        <a:buFont typeface="Wingdings" panose="05000000000000000000" pitchFamily="2" charset="2"/>
                        <a:buChar char="§"/>
                      </a:pPr>
                      <a:r>
                        <a:rPr lang="en-US" sz="1300" b="1" dirty="0"/>
                        <a:t>Enhances revenue cycle management during healthcare claim submission </a:t>
                      </a:r>
                      <a:r>
                        <a:rPr lang="en-US" sz="1300" dirty="0"/>
                        <a:t>as use of operating rules means providers will immediately learn if the claim submission was successfully received by the plan and moved into their adjudication system; providers are quickly made aware of obvious errors, so they can be corrected, reducing payment time.</a:t>
                      </a:r>
                    </a:p>
                    <a:p>
                      <a:pPr marL="285750" indent="-285750">
                        <a:buFont typeface="Wingdings" panose="05000000000000000000" pitchFamily="2" charset="2"/>
                        <a:buChar char="§"/>
                      </a:pPr>
                      <a:r>
                        <a:rPr lang="en-US" sz="1300" b="1" dirty="0"/>
                        <a:t>Reduces staff time on manual phone or fax inquiries for prior authorization </a:t>
                      </a:r>
                      <a:r>
                        <a:rPr lang="en-US" sz="1300" dirty="0"/>
                        <a:t>requests as operating rules help inform whether a health plan has received and is reviewing a prior authorization request for a specific medical procedure or service.</a:t>
                      </a:r>
                    </a:p>
                    <a:p>
                      <a:pPr marL="285750" indent="-285750">
                        <a:buFont typeface="Wingdings" panose="05000000000000000000" pitchFamily="2" charset="2"/>
                        <a:buChar char="§"/>
                      </a:pPr>
                      <a:r>
                        <a:rPr lang="en-US" sz="1300" b="1" dirty="0"/>
                        <a:t>Alleviates delays or errors in processing employee change-of-life events </a:t>
                      </a:r>
                      <a:r>
                        <a:rPr lang="en-US" sz="1300" dirty="0"/>
                        <a:t>through acknowledging the receipt of employee information between health plan and employer.</a:t>
                      </a:r>
                    </a:p>
                  </a:txBody>
                  <a:tcPr/>
                </a:tc>
                <a:extLst>
                  <a:ext uri="{0D108BD9-81ED-4DB2-BD59-A6C34878D82A}">
                    <a16:rowId xmlns:a16="http://schemas.microsoft.com/office/drawing/2014/main" val="2634820337"/>
                  </a:ext>
                </a:extLst>
              </a:tr>
            </a:tbl>
          </a:graphicData>
        </a:graphic>
      </p:graphicFrame>
      <p:pic>
        <p:nvPicPr>
          <p:cNvPr id="12" name="Picture 11" descr="http://450derm.com/wp-content/uploads/2016/02/Icon_Payment-Policies.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1363652" y="1753750"/>
            <a:ext cx="601627" cy="445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schmittreporting.com/wp-content/uploads/realtime-streaming-icon.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206054" y="5056718"/>
            <a:ext cx="837998" cy="8379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cdn0.iconfinder.com/data/icons/social-productivity-line-art-4/128/automatic-payments-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296" y="3838532"/>
            <a:ext cx="509736" cy="50973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279405" y="2670673"/>
            <a:ext cx="685874" cy="595716"/>
            <a:chOff x="8681823" y="5140897"/>
            <a:chExt cx="958183" cy="950607"/>
          </a:xfrm>
        </p:grpSpPr>
        <p:pic>
          <p:nvPicPr>
            <p:cNvPr id="22" name="Picture 20" descr="https://image.freepik.com/free-icon/text-document_318-48568.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9399" y="5140897"/>
              <a:ext cx="950607" cy="9506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681823" y="5186424"/>
              <a:ext cx="769845" cy="282555"/>
            </a:xfrm>
            <a:prstGeom prst="rect">
              <a:avLst/>
            </a:prstGeom>
            <a:noFill/>
          </p:spPr>
          <p:txBody>
            <a:bodyPr wrap="square" rtlCol="0">
              <a:spAutoFit/>
            </a:bodyPr>
            <a:lstStyle/>
            <a:p>
              <a:pPr algn="ctr"/>
              <a:r>
                <a:rPr lang="en-US" sz="700" b="1" dirty="0"/>
                <a:t>CLAIM</a:t>
              </a:r>
              <a:endParaRPr lang="en-US" sz="900" b="1" dirty="0"/>
            </a:p>
          </p:txBody>
        </p:sp>
      </p:grpSp>
      <p:pic>
        <p:nvPicPr>
          <p:cNvPr id="24" name="Picture 10" descr="https://upload.wikimedia.org/wikipedia/commons/thumb/5/55/Magnifying_glass_icon.svg/1024px-Magnifying_glass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203" y="2863186"/>
            <a:ext cx="452053" cy="45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5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Benefit: Gold Standard</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12</a:t>
            </a:fld>
            <a:endParaRPr lang="en-US" dirty="0">
              <a:solidFill>
                <a:prstClr val="white">
                  <a:lumMod val="50000"/>
                </a:prstClr>
              </a:solidFill>
            </a:endParaRPr>
          </a:p>
        </p:txBody>
      </p:sp>
      <p:sp>
        <p:nvSpPr>
          <p:cNvPr id="6" name="TextBox 5"/>
          <p:cNvSpPr txBox="1"/>
          <p:nvPr/>
        </p:nvSpPr>
        <p:spPr>
          <a:xfrm>
            <a:off x="4908807" y="1134050"/>
            <a:ext cx="6598831" cy="4893647"/>
          </a:xfrm>
          <a:prstGeom prst="rect">
            <a:avLst/>
          </a:prstGeom>
          <a:solidFill>
            <a:schemeClr val="bg1">
              <a:lumMod val="95000"/>
            </a:schemeClr>
          </a:solidFill>
          <a:ln w="19050">
            <a:solidFill>
              <a:srgbClr val="7D4081"/>
            </a:solidFill>
          </a:ln>
          <a:effectLst>
            <a:outerShdw blurRad="50800" dist="38100" dir="2700000" algn="tl" rotWithShape="0">
              <a:prstClr val="black">
                <a:alpha val="40000"/>
              </a:prstClr>
            </a:outerShdw>
          </a:effectLst>
        </p:spPr>
        <p:txBody>
          <a:bodyPr wrap="square" rtlCol="0" anchor="t">
            <a:spAutoFit/>
          </a:bodyPr>
          <a:lstStyle/>
          <a:p>
            <a:pPr algn="ctr">
              <a:spcAft>
                <a:spcPts val="600"/>
              </a:spcAft>
            </a:pPr>
            <a:r>
              <a:rPr lang="en-US" b="1" u="sng" dirty="0">
                <a:solidFill>
                  <a:schemeClr val="tx1">
                    <a:lumMod val="50000"/>
                  </a:schemeClr>
                </a:solidFill>
              </a:rPr>
              <a:t>Multi-stakeholder Collaboration</a:t>
            </a:r>
          </a:p>
          <a:p>
            <a:pPr marL="171450" indent="-171450">
              <a:spcAft>
                <a:spcPts val="600"/>
              </a:spcAft>
              <a:buFont typeface="Wingdings" panose="05000000000000000000" pitchFamily="2" charset="2"/>
              <a:buChar char="§"/>
            </a:pPr>
            <a:r>
              <a:rPr lang="en-US" sz="1400" dirty="0">
                <a:solidFill>
                  <a:schemeClr val="tx1">
                    <a:lumMod val="50000"/>
                  </a:schemeClr>
                </a:solidFill>
              </a:rPr>
              <a:t>CAQH CORE is governed by a multi-stakeholder, executive-level board to address the interests of more than 130 participating organizations.</a:t>
            </a:r>
          </a:p>
          <a:p>
            <a:pPr marL="171450" indent="-171450">
              <a:spcAft>
                <a:spcPts val="600"/>
              </a:spcAft>
              <a:buFont typeface="Wingdings" panose="05000000000000000000" pitchFamily="2" charset="2"/>
              <a:buChar char="§"/>
            </a:pPr>
            <a:r>
              <a:rPr lang="en-US" sz="1400" dirty="0">
                <a:solidFill>
                  <a:schemeClr val="tx1">
                    <a:lumMod val="50000"/>
                  </a:schemeClr>
                </a:solidFill>
              </a:rPr>
              <a:t>The CORE Certification program was developed by CORE Participants representing health plans, providers, clearinghouses, vendors, government agencies and associations across the healthcare industry.</a:t>
            </a:r>
          </a:p>
          <a:p>
            <a:pPr marL="171450" indent="-171450">
              <a:spcAft>
                <a:spcPts val="600"/>
              </a:spcAft>
              <a:buFont typeface="Wingdings" panose="05000000000000000000" pitchFamily="2" charset="2"/>
              <a:buChar char="§"/>
            </a:pPr>
            <a:r>
              <a:rPr lang="en-US" sz="1400" dirty="0">
                <a:solidFill>
                  <a:schemeClr val="tx1">
                    <a:lumMod val="50000"/>
                  </a:schemeClr>
                </a:solidFill>
              </a:rPr>
              <a:t>Any organization that can create, transmit, or use healthcare administrative transactions can complete CORE Certification.</a:t>
            </a:r>
          </a:p>
          <a:p>
            <a:pPr algn="ctr">
              <a:spcAft>
                <a:spcPts val="600"/>
              </a:spcAft>
            </a:pPr>
            <a:endParaRPr lang="en-US" sz="1200" b="1" dirty="0">
              <a:solidFill>
                <a:schemeClr val="tx1">
                  <a:lumMod val="50000"/>
                </a:schemeClr>
              </a:solidFill>
            </a:endParaRPr>
          </a:p>
          <a:p>
            <a:pPr algn="ctr">
              <a:spcAft>
                <a:spcPts val="600"/>
              </a:spcAft>
            </a:pPr>
            <a:endParaRPr lang="en-US" sz="1200" b="1" dirty="0">
              <a:solidFill>
                <a:schemeClr val="tx1">
                  <a:lumMod val="50000"/>
                </a:schemeClr>
              </a:solidFill>
            </a:endParaRPr>
          </a:p>
          <a:p>
            <a:pPr algn="ctr">
              <a:spcAft>
                <a:spcPts val="600"/>
              </a:spcAft>
            </a:pPr>
            <a:endParaRPr lang="en-US" sz="1200" b="1" dirty="0">
              <a:solidFill>
                <a:schemeClr val="tx1">
                  <a:lumMod val="50000"/>
                </a:schemeClr>
              </a:solidFill>
            </a:endParaRPr>
          </a:p>
          <a:p>
            <a:pPr algn="ctr">
              <a:spcAft>
                <a:spcPts val="600"/>
              </a:spcAft>
            </a:pPr>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p:txBody>
      </p:sp>
      <p:sp>
        <p:nvSpPr>
          <p:cNvPr id="12" name="TextBox 11"/>
          <p:cNvSpPr txBox="1"/>
          <p:nvPr/>
        </p:nvSpPr>
        <p:spPr>
          <a:xfrm>
            <a:off x="681487" y="1127387"/>
            <a:ext cx="4141791" cy="4900310"/>
          </a:xfrm>
          <a:prstGeom prst="rect">
            <a:avLst/>
          </a:prstGeom>
          <a:solidFill>
            <a:schemeClr val="bg1">
              <a:lumMod val="95000"/>
            </a:schemeClr>
          </a:solidFill>
          <a:ln w="19050">
            <a:solidFill>
              <a:srgbClr val="7D4081"/>
            </a:solidFill>
          </a:ln>
          <a:effectLst>
            <a:outerShdw blurRad="50800" dist="38100" dir="2700000" algn="tl" rotWithShape="0">
              <a:prstClr val="black">
                <a:alpha val="40000"/>
              </a:prstClr>
            </a:outerShdw>
          </a:effectLst>
        </p:spPr>
        <p:txBody>
          <a:bodyPr wrap="square" rtlCol="0" anchor="t">
            <a:spAutoFit/>
          </a:bodyPr>
          <a:lstStyle/>
          <a:p>
            <a:pPr algn="ctr">
              <a:spcAft>
                <a:spcPts val="600"/>
              </a:spcAft>
            </a:pPr>
            <a:r>
              <a:rPr lang="en-US" b="1" u="sng" dirty="0">
                <a:solidFill>
                  <a:schemeClr val="tx1">
                    <a:lumMod val="50000"/>
                  </a:schemeClr>
                </a:solidFill>
              </a:rPr>
              <a:t>Industry-Driven Benefits</a:t>
            </a:r>
            <a:endParaRPr lang="en-US" sz="1400" dirty="0">
              <a:solidFill>
                <a:schemeClr val="tx1">
                  <a:lumMod val="50000"/>
                </a:schemeClr>
              </a:solidFill>
            </a:endParaRPr>
          </a:p>
          <a:p>
            <a:pPr marL="171450" indent="-171450">
              <a:spcAft>
                <a:spcPts val="600"/>
              </a:spcAft>
              <a:buFont typeface="Wingdings" panose="05000000000000000000" pitchFamily="2" charset="2"/>
              <a:buChar char="§"/>
            </a:pPr>
            <a:r>
              <a:rPr lang="en-US" sz="1400" dirty="0">
                <a:solidFill>
                  <a:schemeClr val="tx1">
                    <a:lumMod val="50000"/>
                  </a:schemeClr>
                </a:solidFill>
              </a:rPr>
              <a:t>Positions organizations as leaders in administrative efficiencies.</a:t>
            </a:r>
          </a:p>
          <a:p>
            <a:pPr marL="171450" indent="-171450">
              <a:spcAft>
                <a:spcPts val="600"/>
              </a:spcAft>
              <a:buFont typeface="Wingdings" panose="05000000000000000000" pitchFamily="2" charset="2"/>
              <a:buChar char="§"/>
            </a:pPr>
            <a:r>
              <a:rPr lang="en-US" sz="1400" dirty="0">
                <a:solidFill>
                  <a:schemeClr val="tx1">
                    <a:lumMod val="50000"/>
                  </a:schemeClr>
                </a:solidFill>
              </a:rPr>
              <a:t>Establishes conformance with federally mandated operating rules and underlying standards.</a:t>
            </a:r>
          </a:p>
          <a:p>
            <a:pPr marL="171450" indent="-171450">
              <a:spcAft>
                <a:spcPts val="600"/>
              </a:spcAft>
              <a:buFont typeface="Wingdings" panose="05000000000000000000" pitchFamily="2" charset="2"/>
              <a:buChar char="§"/>
            </a:pPr>
            <a:r>
              <a:rPr lang="en-US" sz="1400" dirty="0">
                <a:solidFill>
                  <a:schemeClr val="tx1">
                    <a:lumMod val="50000"/>
                  </a:schemeClr>
                </a:solidFill>
              </a:rPr>
              <a:t>Demonstrates ability to conduct secure, timely and streamlined electronic transactions.</a:t>
            </a:r>
          </a:p>
          <a:p>
            <a:pPr marL="171450" indent="-171450">
              <a:spcAft>
                <a:spcPts val="600"/>
              </a:spcAft>
              <a:buFont typeface="Wingdings" panose="05000000000000000000" pitchFamily="2" charset="2"/>
              <a:buChar char="§"/>
            </a:pPr>
            <a:r>
              <a:rPr lang="en-US" sz="1400" dirty="0">
                <a:solidFill>
                  <a:schemeClr val="tx1">
                    <a:lumMod val="50000"/>
                  </a:schemeClr>
                </a:solidFill>
              </a:rPr>
              <a:t>Ensures real-time access to eligibility information for beneficiaries. </a:t>
            </a:r>
          </a:p>
          <a:p>
            <a:pPr marL="171450" indent="-171450">
              <a:spcAft>
                <a:spcPts val="600"/>
              </a:spcAft>
              <a:buFont typeface="Wingdings" panose="05000000000000000000" pitchFamily="2" charset="2"/>
              <a:buChar char="§"/>
            </a:pPr>
            <a:r>
              <a:rPr lang="en-US" sz="1400" dirty="0">
                <a:solidFill>
                  <a:schemeClr val="tx1">
                    <a:lumMod val="50000"/>
                  </a:schemeClr>
                </a:solidFill>
              </a:rPr>
              <a:t>Lowers cost within claim processing systems.</a:t>
            </a:r>
          </a:p>
          <a:p>
            <a:pPr marL="171450" indent="-171450">
              <a:spcAft>
                <a:spcPts val="600"/>
              </a:spcAft>
              <a:buFont typeface="Wingdings" panose="05000000000000000000" pitchFamily="2" charset="2"/>
              <a:buChar char="§"/>
            </a:pPr>
            <a:r>
              <a:rPr lang="en-US" sz="1400" dirty="0">
                <a:solidFill>
                  <a:schemeClr val="tx1">
                    <a:lumMod val="50000"/>
                  </a:schemeClr>
                </a:solidFill>
              </a:rPr>
              <a:t>With measures taken to achieve CORE Certification through operating rule conformance, entities can prepare for potential external audits/penalties.</a:t>
            </a:r>
          </a:p>
          <a:p>
            <a:pPr marL="171450" indent="-171450">
              <a:spcAft>
                <a:spcPts val="600"/>
              </a:spcAft>
              <a:buFont typeface="Wingdings" panose="05000000000000000000" pitchFamily="2" charset="2"/>
              <a:buChar char="§"/>
            </a:pPr>
            <a:endParaRPr lang="en-US" sz="1400" dirty="0">
              <a:solidFill>
                <a:schemeClr val="tx1">
                  <a:lumMod val="50000"/>
                </a:schemeClr>
              </a:solidFill>
            </a:endParaRPr>
          </a:p>
          <a:p>
            <a:pPr marL="171450" indent="-171450">
              <a:spcAft>
                <a:spcPts val="600"/>
              </a:spcAft>
              <a:buFont typeface="Wingdings" panose="05000000000000000000" pitchFamily="2" charset="2"/>
              <a:buChar char="§"/>
            </a:pPr>
            <a:endParaRPr lang="en-US" sz="1400" dirty="0">
              <a:solidFill>
                <a:schemeClr val="tx1">
                  <a:lumMod val="50000"/>
                </a:schemeClr>
              </a:solidFill>
            </a:endParaRPr>
          </a:p>
          <a:p>
            <a:pPr marL="171450" indent="-171450">
              <a:spcAft>
                <a:spcPts val="600"/>
              </a:spcAft>
              <a:buFont typeface="Wingdings" panose="05000000000000000000" pitchFamily="2" charset="2"/>
              <a:buChar char="§"/>
            </a:pPr>
            <a:endParaRPr lang="en-US" sz="1400" dirty="0">
              <a:solidFill>
                <a:schemeClr val="tx1">
                  <a:lumMod val="50000"/>
                </a:schemeClr>
              </a:solidFill>
            </a:endParaRPr>
          </a:p>
        </p:txBody>
      </p:sp>
      <p:grpSp>
        <p:nvGrpSpPr>
          <p:cNvPr id="7" name="Group 6"/>
          <p:cNvGrpSpPr/>
          <p:nvPr/>
        </p:nvGrpSpPr>
        <p:grpSpPr>
          <a:xfrm>
            <a:off x="5914988" y="3379880"/>
            <a:ext cx="1241802" cy="924684"/>
            <a:chOff x="8352817" y="1752264"/>
            <a:chExt cx="997036" cy="1040921"/>
          </a:xfrm>
          <a:solidFill>
            <a:srgbClr val="A31F34"/>
          </a:solidFill>
          <a:effectLst>
            <a:outerShdw blurRad="50800" dist="38100" dir="2700000" algn="tl" rotWithShape="0">
              <a:prstClr val="black">
                <a:alpha val="40000"/>
              </a:prstClr>
            </a:outerShdw>
          </a:effectLst>
        </p:grpSpPr>
        <p:pic>
          <p:nvPicPr>
            <p:cNvPr id="9" name="Picture 2" descr="https://cdn0.iconfinder.com/data/icons/medical-5/450/health-card-512.png"/>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8388534" y="1752264"/>
              <a:ext cx="907052" cy="672548"/>
            </a:xfrm>
            <a:prstGeom prst="rect">
              <a:avLst/>
            </a:prstGeom>
            <a:noFill/>
            <a:ln w="38100">
              <a:solidFill>
                <a:srgbClr val="000000"/>
              </a:solidFill>
            </a:ln>
            <a:extLst/>
          </p:spPr>
        </p:pic>
        <p:sp>
          <p:nvSpPr>
            <p:cNvPr id="5" name="TextBox 4"/>
            <p:cNvSpPr txBox="1"/>
            <p:nvPr/>
          </p:nvSpPr>
          <p:spPr>
            <a:xfrm>
              <a:off x="8352817" y="2481366"/>
              <a:ext cx="997036" cy="311819"/>
            </a:xfrm>
            <a:prstGeom prst="rect">
              <a:avLst/>
            </a:prstGeom>
            <a:solidFill>
              <a:srgbClr val="000000"/>
            </a:solidFill>
            <a:ln w="38100">
              <a:solidFill>
                <a:srgbClr val="000000"/>
              </a:solidFill>
            </a:ln>
          </p:spPr>
          <p:txBody>
            <a:bodyPr wrap="square" rtlCol="0">
              <a:spAutoFit/>
            </a:bodyPr>
            <a:lstStyle/>
            <a:p>
              <a:r>
                <a:rPr lang="en-US" sz="1200" b="1" dirty="0">
                  <a:solidFill>
                    <a:schemeClr val="bg1"/>
                  </a:solidFill>
                </a:rPr>
                <a:t>Health Plans</a:t>
              </a:r>
            </a:p>
          </p:txBody>
        </p:sp>
      </p:grpSp>
      <p:grpSp>
        <p:nvGrpSpPr>
          <p:cNvPr id="8" name="Group 7"/>
          <p:cNvGrpSpPr/>
          <p:nvPr/>
        </p:nvGrpSpPr>
        <p:grpSpPr>
          <a:xfrm>
            <a:off x="5914988" y="4673571"/>
            <a:ext cx="1067730" cy="1144949"/>
            <a:chOff x="6665826" y="3593702"/>
            <a:chExt cx="1036343" cy="1781386"/>
          </a:xfrm>
          <a:solidFill>
            <a:srgbClr val="0167BB"/>
          </a:solidFill>
          <a:effectLst>
            <a:outerShdw blurRad="50800" dist="38100" dir="2700000" algn="tl" rotWithShape="0">
              <a:prstClr val="black">
                <a:alpha val="40000"/>
              </a:prstClr>
            </a:outerShdw>
          </a:effectLst>
        </p:grpSpPr>
        <p:pic>
          <p:nvPicPr>
            <p:cNvPr id="15" name="Picture 4" descr="http://www.cbn4.com/wp-content/uploads/2015/09/Partner-icon.png"/>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6718626" y="3593702"/>
              <a:ext cx="901899" cy="750515"/>
            </a:xfrm>
            <a:prstGeom prst="rect">
              <a:avLst/>
            </a:prstGeom>
            <a:noFill/>
            <a:ln w="38100">
              <a:solidFill>
                <a:schemeClr val="tx1"/>
              </a:solidFill>
            </a:ln>
            <a:extLst/>
          </p:spPr>
        </p:pic>
        <p:sp>
          <p:nvSpPr>
            <p:cNvPr id="17" name="TextBox 16"/>
            <p:cNvSpPr txBox="1"/>
            <p:nvPr/>
          </p:nvSpPr>
          <p:spPr>
            <a:xfrm>
              <a:off x="6665826" y="4417371"/>
              <a:ext cx="1036343" cy="957717"/>
            </a:xfrm>
            <a:prstGeom prst="rect">
              <a:avLst/>
            </a:prstGeom>
            <a:solidFill>
              <a:srgbClr val="000000"/>
            </a:solidFill>
            <a:ln w="38100">
              <a:solidFill>
                <a:schemeClr val="tx1"/>
              </a:solidFill>
            </a:ln>
          </p:spPr>
          <p:txBody>
            <a:bodyPr wrap="square" rtlCol="0">
              <a:spAutoFit/>
            </a:bodyPr>
            <a:lstStyle/>
            <a:p>
              <a:pPr algn="ctr"/>
              <a:r>
                <a:rPr lang="en-US" sz="1200" b="1" dirty="0">
                  <a:solidFill>
                    <a:schemeClr val="bg1"/>
                  </a:solidFill>
                </a:rPr>
                <a:t>Vendor</a:t>
              </a:r>
            </a:p>
            <a:p>
              <a:pPr algn="ctr"/>
              <a:r>
                <a:rPr lang="en-US" sz="1200" b="1" dirty="0">
                  <a:solidFill>
                    <a:schemeClr val="bg1"/>
                  </a:solidFill>
                </a:rPr>
                <a:t>Solutions</a:t>
              </a:r>
            </a:p>
            <a:p>
              <a:pPr algn="ctr"/>
              <a:endParaRPr lang="en-US" sz="1000" dirty="0">
                <a:solidFill>
                  <a:schemeClr val="bg1"/>
                </a:solidFill>
              </a:endParaRPr>
            </a:p>
          </p:txBody>
        </p:sp>
      </p:grpSp>
      <p:grpSp>
        <p:nvGrpSpPr>
          <p:cNvPr id="21" name="Group 20"/>
          <p:cNvGrpSpPr/>
          <p:nvPr/>
        </p:nvGrpSpPr>
        <p:grpSpPr>
          <a:xfrm>
            <a:off x="9640230" y="4808872"/>
            <a:ext cx="919744" cy="846210"/>
            <a:chOff x="8496262" y="4945812"/>
            <a:chExt cx="828031" cy="1199609"/>
          </a:xfrm>
          <a:solidFill>
            <a:srgbClr val="7F7F7F"/>
          </a:solidFill>
          <a:effectLst>
            <a:outerShdw blurRad="50800" dist="38100" dir="2700000" algn="tl" rotWithShape="0">
              <a:prstClr val="black">
                <a:alpha val="40000"/>
              </a:prstClr>
            </a:outerShdw>
          </a:effectLst>
        </p:grpSpPr>
        <p:pic>
          <p:nvPicPr>
            <p:cNvPr id="11" name="Picture 10"/>
            <p:cNvPicPr>
              <a:picLocks noChangeAspect="1"/>
            </p:cNvPicPr>
            <p:nvPr/>
          </p:nvPicPr>
          <p:blipFill>
            <a:blip r:embed="rId4">
              <a:biLevel thresh="50000"/>
            </a:blip>
            <a:stretch>
              <a:fillRect/>
            </a:stretch>
          </p:blipFill>
          <p:spPr>
            <a:xfrm>
              <a:off x="8536698" y="4945812"/>
              <a:ext cx="747165" cy="747165"/>
            </a:xfrm>
            <a:prstGeom prst="rect">
              <a:avLst/>
            </a:prstGeom>
            <a:solidFill>
              <a:schemeClr val="bg1"/>
            </a:solidFill>
            <a:ln w="38100">
              <a:solidFill>
                <a:srgbClr val="000000"/>
              </a:solidFill>
            </a:ln>
          </p:spPr>
        </p:pic>
        <p:sp>
          <p:nvSpPr>
            <p:cNvPr id="18" name="TextBox 17"/>
            <p:cNvSpPr txBox="1"/>
            <p:nvPr/>
          </p:nvSpPr>
          <p:spPr>
            <a:xfrm>
              <a:off x="8496262" y="5752740"/>
              <a:ext cx="828031" cy="392681"/>
            </a:xfrm>
            <a:prstGeom prst="rect">
              <a:avLst/>
            </a:prstGeom>
            <a:solidFill>
              <a:srgbClr val="000000"/>
            </a:solidFill>
            <a:ln w="38100">
              <a:solidFill>
                <a:srgbClr val="000000"/>
              </a:solidFill>
            </a:ln>
          </p:spPr>
          <p:txBody>
            <a:bodyPr wrap="square" rtlCol="0">
              <a:spAutoFit/>
            </a:bodyPr>
            <a:lstStyle/>
            <a:p>
              <a:pPr algn="ctr"/>
              <a:r>
                <a:rPr lang="en-US" sz="1200" b="1" dirty="0">
                  <a:solidFill>
                    <a:schemeClr val="bg1"/>
                  </a:solidFill>
                </a:rPr>
                <a:t>Providers</a:t>
              </a:r>
            </a:p>
          </p:txBody>
        </p:sp>
      </p:grpSp>
      <p:grpSp>
        <p:nvGrpSpPr>
          <p:cNvPr id="20" name="Group 19"/>
          <p:cNvGrpSpPr/>
          <p:nvPr/>
        </p:nvGrpSpPr>
        <p:grpSpPr>
          <a:xfrm>
            <a:off x="7634383" y="3379880"/>
            <a:ext cx="1373141" cy="953647"/>
            <a:chOff x="9751650" y="3334515"/>
            <a:chExt cx="1515723" cy="1020630"/>
          </a:xfrm>
          <a:solidFill>
            <a:srgbClr val="0167BB"/>
          </a:solidFill>
          <a:effectLst>
            <a:outerShdw blurRad="50800" dist="38100" dir="2700000" algn="tl" rotWithShape="0">
              <a:prstClr val="black">
                <a:alpha val="40000"/>
              </a:prstClr>
            </a:outerShdw>
          </a:effectLst>
        </p:grpSpPr>
        <p:sp>
          <p:nvSpPr>
            <p:cNvPr id="16" name="TextBox 15"/>
            <p:cNvSpPr txBox="1"/>
            <p:nvPr/>
          </p:nvSpPr>
          <p:spPr>
            <a:xfrm>
              <a:off x="9751650" y="4078146"/>
              <a:ext cx="1515723" cy="276999"/>
            </a:xfrm>
            <a:prstGeom prst="rect">
              <a:avLst/>
            </a:prstGeom>
            <a:solidFill>
              <a:srgbClr val="000000"/>
            </a:solidFill>
            <a:ln w="38100">
              <a:solidFill>
                <a:schemeClr val="tx1">
                  <a:lumMod val="50000"/>
                </a:schemeClr>
              </a:solidFill>
            </a:ln>
          </p:spPr>
          <p:txBody>
            <a:bodyPr wrap="square" rtlCol="0">
              <a:spAutoFit/>
            </a:bodyPr>
            <a:lstStyle/>
            <a:p>
              <a:pPr algn="ctr"/>
              <a:r>
                <a:rPr lang="en-US" sz="1200" b="1" dirty="0">
                  <a:solidFill>
                    <a:schemeClr val="bg1"/>
                  </a:solidFill>
                </a:rPr>
                <a:t>Clearinghouses</a:t>
              </a:r>
            </a:p>
          </p:txBody>
        </p:sp>
        <p:pic>
          <p:nvPicPr>
            <p:cNvPr id="19" name="Picture 2" descr="http://www.inetico.com/solutions/consolidated-clearinghouse/img/clearing-house-icon.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0139842" y="3334515"/>
              <a:ext cx="818959" cy="679009"/>
            </a:xfrm>
            <a:prstGeom prst="rect">
              <a:avLst/>
            </a:prstGeom>
            <a:solidFill>
              <a:schemeClr val="bg1"/>
            </a:solidFill>
            <a:ln w="38100">
              <a:solidFill>
                <a:srgbClr val="000000"/>
              </a:solidFill>
            </a:ln>
            <a:effectLst>
              <a:outerShdw blurRad="50800" dist="50800" dir="5400000" algn="ctr" rotWithShape="0">
                <a:schemeClr val="tx1"/>
              </a:outerShdw>
            </a:effectLst>
            <a:extLst/>
          </p:spPr>
        </p:pic>
      </p:grpSp>
      <p:pic>
        <p:nvPicPr>
          <p:cNvPr id="23" name="Picture 2" descr="https://cdn1.iconfinder.com/data/icons/landmark/507/5-5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9761" y="3360657"/>
            <a:ext cx="746167" cy="601889"/>
          </a:xfrm>
          <a:prstGeom prst="rect">
            <a:avLst/>
          </a:prstGeom>
          <a:solidFill>
            <a:schemeClr val="bg1"/>
          </a:solidFill>
          <a:ln w="38100">
            <a:solidFill>
              <a:srgbClr val="000000"/>
            </a:solidFill>
          </a:ln>
          <a:extLst/>
        </p:spPr>
      </p:pic>
      <p:sp>
        <p:nvSpPr>
          <p:cNvPr id="25" name="TextBox 24"/>
          <p:cNvSpPr txBox="1"/>
          <p:nvPr/>
        </p:nvSpPr>
        <p:spPr>
          <a:xfrm>
            <a:off x="9485117" y="4000633"/>
            <a:ext cx="1115454" cy="461665"/>
          </a:xfrm>
          <a:prstGeom prst="rect">
            <a:avLst/>
          </a:prstGeom>
          <a:solidFill>
            <a:srgbClr val="000000"/>
          </a:solidFill>
          <a:ln w="38100">
            <a:solidFill>
              <a:schemeClr val="tx1">
                <a:lumMod val="50000"/>
              </a:schemeClr>
            </a:solidFill>
          </a:ln>
        </p:spPr>
        <p:txBody>
          <a:bodyPr wrap="square" rtlCol="0">
            <a:spAutoFit/>
          </a:bodyPr>
          <a:lstStyle/>
          <a:p>
            <a:pPr algn="ctr"/>
            <a:r>
              <a:rPr lang="en-US" sz="1200" b="1" dirty="0">
                <a:solidFill>
                  <a:schemeClr val="bg1"/>
                </a:solidFill>
              </a:rPr>
              <a:t>Government Agencies</a:t>
            </a:r>
          </a:p>
        </p:txBody>
      </p:sp>
      <p:sp>
        <p:nvSpPr>
          <p:cNvPr id="26" name="TextBox 25"/>
          <p:cNvSpPr txBox="1"/>
          <p:nvPr/>
        </p:nvSpPr>
        <p:spPr>
          <a:xfrm>
            <a:off x="7742146" y="5378084"/>
            <a:ext cx="1183566" cy="461665"/>
          </a:xfrm>
          <a:prstGeom prst="rect">
            <a:avLst/>
          </a:prstGeom>
          <a:solidFill>
            <a:srgbClr val="000000"/>
          </a:solidFill>
          <a:ln w="38100">
            <a:solidFill>
              <a:schemeClr val="tx1">
                <a:lumMod val="50000"/>
              </a:schemeClr>
            </a:solidFill>
          </a:ln>
        </p:spPr>
        <p:txBody>
          <a:bodyPr wrap="square" rtlCol="0">
            <a:spAutoFit/>
          </a:bodyPr>
          <a:lstStyle/>
          <a:p>
            <a:pPr algn="ctr"/>
            <a:r>
              <a:rPr lang="en-US" sz="1200" b="1" dirty="0">
                <a:solidFill>
                  <a:schemeClr val="bg1"/>
                </a:solidFill>
              </a:rPr>
              <a:t>Associations/Other</a:t>
            </a:r>
          </a:p>
        </p:txBody>
      </p:sp>
      <p:pic>
        <p:nvPicPr>
          <p:cNvPr id="27" name="Picture 14" descr="http://www.oiccambodia.org/wp-content/uploads/2014/11/icon_58197-1024x1024.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479" b="18719"/>
          <a:stretch/>
        </p:blipFill>
        <p:spPr bwMode="auto">
          <a:xfrm>
            <a:off x="7848736" y="4607113"/>
            <a:ext cx="970385" cy="721138"/>
          </a:xfrm>
          <a:prstGeom prst="rect">
            <a:avLst/>
          </a:prstGeom>
          <a:solidFill>
            <a:schemeClr val="bg1"/>
          </a:solidFill>
          <a:ln w="38100">
            <a:solidFill>
              <a:srgbClr val="000000"/>
            </a:solidFill>
          </a:ln>
          <a:extLst/>
        </p:spPr>
      </p:pic>
    </p:spTree>
    <p:extLst>
      <p:ext uri="{BB962C8B-B14F-4D97-AF65-F5344CB8AC3E}">
        <p14:creationId xmlns:p14="http://schemas.microsoft.com/office/powerpoint/2010/main" val="412800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704" y="1267968"/>
            <a:ext cx="11968295" cy="4747821"/>
          </a:xfrm>
        </p:spPr>
        <p:txBody>
          <a:bodyPr/>
          <a:lstStyle/>
          <a:p>
            <a:pPr marL="0" indent="0">
              <a:buNone/>
            </a:pPr>
            <a:r>
              <a:rPr lang="en-US" b="1" dirty="0">
                <a:solidFill>
                  <a:srgbClr val="000000"/>
                </a:solidFill>
              </a:rPr>
              <a:t>Benefits of Pledging and Pursuing Each Phase of Certification</a:t>
            </a:r>
          </a:p>
          <a:p>
            <a:r>
              <a:rPr lang="en-US" sz="1600" dirty="0">
                <a:solidFill>
                  <a:srgbClr val="000000"/>
                </a:solidFill>
              </a:rPr>
              <a:t>By signing the CORE Certification Pledge, your organization has the potential to become a part of the collaborating effort for utilizing operating rules, standing </a:t>
            </a:r>
            <a:r>
              <a:rPr lang="en-US" sz="1600">
                <a:solidFill>
                  <a:srgbClr val="000000"/>
                </a:solidFill>
              </a:rPr>
              <a:t>out among </a:t>
            </a:r>
            <a:r>
              <a:rPr lang="en-US" sz="1600" dirty="0">
                <a:solidFill>
                  <a:srgbClr val="000000"/>
                </a:solidFill>
              </a:rPr>
              <a:t>other organizations.</a:t>
            </a:r>
          </a:p>
          <a:p>
            <a:r>
              <a:rPr lang="en-US" sz="1600" dirty="0">
                <a:solidFill>
                  <a:srgbClr val="000000"/>
                </a:solidFill>
              </a:rPr>
              <a:t>Through the CORE Certification program your organization can increase the usefulness of, and reduce the administrative challenges, associated with the infrastructure requirements/data content of electronic transactions. </a:t>
            </a:r>
          </a:p>
          <a:p>
            <a:r>
              <a:rPr lang="en-US" sz="1600" dirty="0">
                <a:solidFill>
                  <a:srgbClr val="000000"/>
                </a:solidFill>
              </a:rPr>
              <a:t>CORE Certification involves a phased approach, building off of a previous phase, providing an end-to-end testing suite that is both robust and comprehensive.</a:t>
            </a:r>
            <a:endParaRPr lang="en-US" sz="1600" dirty="0"/>
          </a:p>
          <a:p>
            <a:pPr lvl="0"/>
            <a:r>
              <a:rPr lang="en-US" sz="1600" dirty="0">
                <a:solidFill>
                  <a:srgbClr val="000000"/>
                </a:solidFill>
              </a:rPr>
              <a:t>For each phase, infrastructure requirements apply across transactions and include: Connectivity &amp; Security, Response Time, System Availability, Exception Processing/Error Resolution, Roles &amp; Responsibilities, Companion Guides, and Acknowledgements.</a:t>
            </a:r>
          </a:p>
          <a:p>
            <a:pPr marL="0" indent="0">
              <a:buNone/>
            </a:pPr>
            <a:endParaRPr lang="en-US" sz="1600" dirty="0"/>
          </a:p>
          <a:p>
            <a:endParaRPr lang="en-US" dirty="0"/>
          </a:p>
        </p:txBody>
      </p:sp>
      <p:sp>
        <p:nvSpPr>
          <p:cNvPr id="3" name="Title 2"/>
          <p:cNvSpPr>
            <a:spLocks noGrp="1"/>
          </p:cNvSpPr>
          <p:nvPr>
            <p:ph type="title"/>
          </p:nvPr>
        </p:nvSpPr>
        <p:spPr/>
        <p:txBody>
          <a:bodyPr/>
          <a:lstStyle/>
          <a:p>
            <a:r>
              <a:rPr lang="en-US" b="1" dirty="0"/>
              <a:t>Benefit: Comprehensive Approach</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13</a:t>
            </a:fld>
            <a:endParaRPr lang="en-US" dirty="0">
              <a:solidFill>
                <a:prstClr val="white">
                  <a:lumMod val="50000"/>
                </a:prstClr>
              </a:solidFill>
            </a:endParaRPr>
          </a:p>
        </p:txBody>
      </p:sp>
      <p:graphicFrame>
        <p:nvGraphicFramePr>
          <p:cNvPr id="15" name="Table 14"/>
          <p:cNvGraphicFramePr>
            <a:graphicFrameLocks noGrp="1"/>
          </p:cNvGraphicFramePr>
          <p:nvPr>
            <p:extLst/>
          </p:nvPr>
        </p:nvGraphicFramePr>
        <p:xfrm>
          <a:off x="2861985" y="5645771"/>
          <a:ext cx="1364511" cy="365760"/>
        </p:xfrm>
        <a:graphic>
          <a:graphicData uri="http://schemas.openxmlformats.org/drawingml/2006/table">
            <a:tbl>
              <a:tblPr firstRow="1" bandRow="1">
                <a:tableStyleId>{5C22544A-7EE6-4342-B048-85BDC9FD1C3A}</a:tableStyleId>
              </a:tblPr>
              <a:tblGrid>
                <a:gridCol w="1364511">
                  <a:extLst>
                    <a:ext uri="{9D8B030D-6E8A-4147-A177-3AD203B41FA5}">
                      <a16:colId xmlns:a16="http://schemas.microsoft.com/office/drawing/2014/main" val="2552047491"/>
                    </a:ext>
                  </a:extLst>
                </a:gridCol>
              </a:tblGrid>
              <a:tr h="365707">
                <a:tc>
                  <a:txBody>
                    <a:bodyPr/>
                    <a:lstStyle/>
                    <a:p>
                      <a:pPr algn="ctr"/>
                      <a:r>
                        <a:rPr lang="en-US" dirty="0"/>
                        <a:t>Phase I</a:t>
                      </a:r>
                    </a:p>
                  </a:txBody>
                  <a:tcPr>
                    <a:solidFill>
                      <a:schemeClr val="accent3">
                        <a:lumMod val="40000"/>
                        <a:lumOff val="60000"/>
                      </a:schemeClr>
                    </a:solidFill>
                  </a:tcPr>
                </a:tc>
                <a:extLst>
                  <a:ext uri="{0D108BD9-81ED-4DB2-BD59-A6C34878D82A}">
                    <a16:rowId xmlns:a16="http://schemas.microsoft.com/office/drawing/2014/main" val="1490100103"/>
                  </a:ext>
                </a:extLst>
              </a:tr>
            </a:tbl>
          </a:graphicData>
        </a:graphic>
      </p:graphicFrame>
      <p:graphicFrame>
        <p:nvGraphicFramePr>
          <p:cNvPr id="17" name="Table 16"/>
          <p:cNvGraphicFramePr>
            <a:graphicFrameLocks noGrp="1"/>
          </p:cNvGraphicFramePr>
          <p:nvPr>
            <p:extLst/>
          </p:nvPr>
        </p:nvGraphicFramePr>
        <p:xfrm>
          <a:off x="5591007" y="4899011"/>
          <a:ext cx="1364511" cy="1112520"/>
        </p:xfrm>
        <a:graphic>
          <a:graphicData uri="http://schemas.openxmlformats.org/drawingml/2006/table">
            <a:tbl>
              <a:tblPr firstRow="1" bandRow="1">
                <a:tableStyleId>{5C22544A-7EE6-4342-B048-85BDC9FD1C3A}</a:tableStyleId>
              </a:tblPr>
              <a:tblGrid>
                <a:gridCol w="1364511">
                  <a:extLst>
                    <a:ext uri="{9D8B030D-6E8A-4147-A177-3AD203B41FA5}">
                      <a16:colId xmlns:a16="http://schemas.microsoft.com/office/drawing/2014/main" val="504377152"/>
                    </a:ext>
                  </a:extLst>
                </a:gridCol>
              </a:tblGrid>
              <a:tr h="370840">
                <a:tc>
                  <a:txBody>
                    <a:bodyPr/>
                    <a:lstStyle/>
                    <a:p>
                      <a:pPr algn="ctr"/>
                      <a:r>
                        <a:rPr lang="en-US" dirty="0"/>
                        <a:t>Phase III</a:t>
                      </a:r>
                    </a:p>
                  </a:txBody>
                  <a:tcPr>
                    <a:solidFill>
                      <a:schemeClr val="accent3">
                        <a:lumMod val="40000"/>
                        <a:lumOff val="60000"/>
                      </a:schemeClr>
                    </a:solidFill>
                  </a:tcPr>
                </a:tc>
                <a:extLst>
                  <a:ext uri="{0D108BD9-81ED-4DB2-BD59-A6C34878D82A}">
                    <a16:rowId xmlns:a16="http://schemas.microsoft.com/office/drawing/2014/main" val="2425927249"/>
                  </a:ext>
                </a:extLst>
              </a:tr>
              <a:tr h="370840">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238421545"/>
                  </a:ext>
                </a:extLst>
              </a:tr>
              <a:tr h="370840">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447417606"/>
                  </a:ext>
                </a:extLst>
              </a:tr>
            </a:tbl>
          </a:graphicData>
        </a:graphic>
      </p:graphicFrame>
      <p:graphicFrame>
        <p:nvGraphicFramePr>
          <p:cNvPr id="18" name="Table 17"/>
          <p:cNvGraphicFramePr>
            <a:graphicFrameLocks noGrp="1"/>
          </p:cNvGraphicFramePr>
          <p:nvPr>
            <p:extLst/>
          </p:nvPr>
        </p:nvGraphicFramePr>
        <p:xfrm>
          <a:off x="6968552" y="4532429"/>
          <a:ext cx="1364511" cy="1483360"/>
        </p:xfrm>
        <a:graphic>
          <a:graphicData uri="http://schemas.openxmlformats.org/drawingml/2006/table">
            <a:tbl>
              <a:tblPr firstRow="1" bandRow="1">
                <a:tableStyleId>{5C22544A-7EE6-4342-B048-85BDC9FD1C3A}</a:tableStyleId>
              </a:tblPr>
              <a:tblGrid>
                <a:gridCol w="1364511">
                  <a:extLst>
                    <a:ext uri="{9D8B030D-6E8A-4147-A177-3AD203B41FA5}">
                      <a16:colId xmlns:a16="http://schemas.microsoft.com/office/drawing/2014/main" val="1781059502"/>
                    </a:ext>
                  </a:extLst>
                </a:gridCol>
              </a:tblGrid>
              <a:tr h="370840">
                <a:tc>
                  <a:txBody>
                    <a:bodyPr/>
                    <a:lstStyle/>
                    <a:p>
                      <a:pPr algn="ctr"/>
                      <a:r>
                        <a:rPr lang="en-US" dirty="0"/>
                        <a:t>Phase IV</a:t>
                      </a:r>
                    </a:p>
                  </a:txBody>
                  <a:tcPr>
                    <a:solidFill>
                      <a:schemeClr val="accent3">
                        <a:lumMod val="40000"/>
                        <a:lumOff val="60000"/>
                      </a:schemeClr>
                    </a:solidFill>
                  </a:tcPr>
                </a:tc>
                <a:extLst>
                  <a:ext uri="{0D108BD9-81ED-4DB2-BD59-A6C34878D82A}">
                    <a16:rowId xmlns:a16="http://schemas.microsoft.com/office/drawing/2014/main" val="3347517056"/>
                  </a:ext>
                </a:extLst>
              </a:tr>
              <a:tr h="370840">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745549933"/>
                  </a:ext>
                </a:extLst>
              </a:tr>
              <a:tr h="370840">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81402024"/>
                  </a:ext>
                </a:extLst>
              </a:tr>
              <a:tr h="370840">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414509619"/>
                  </a:ext>
                </a:extLst>
              </a:tr>
            </a:tbl>
          </a:graphicData>
        </a:graphic>
      </p:graphicFrame>
      <p:graphicFrame>
        <p:nvGraphicFramePr>
          <p:cNvPr id="16" name="Table 15"/>
          <p:cNvGraphicFramePr>
            <a:graphicFrameLocks noGrp="1"/>
          </p:cNvGraphicFramePr>
          <p:nvPr>
            <p:extLst/>
          </p:nvPr>
        </p:nvGraphicFramePr>
        <p:xfrm>
          <a:off x="4239530" y="5269851"/>
          <a:ext cx="1364511" cy="741680"/>
        </p:xfrm>
        <a:graphic>
          <a:graphicData uri="http://schemas.openxmlformats.org/drawingml/2006/table">
            <a:tbl>
              <a:tblPr firstRow="1" bandRow="1">
                <a:tableStyleId>{5C22544A-7EE6-4342-B048-85BDC9FD1C3A}</a:tableStyleId>
              </a:tblPr>
              <a:tblGrid>
                <a:gridCol w="1364511">
                  <a:extLst>
                    <a:ext uri="{9D8B030D-6E8A-4147-A177-3AD203B41FA5}">
                      <a16:colId xmlns:a16="http://schemas.microsoft.com/office/drawing/2014/main" val="3418687172"/>
                    </a:ext>
                  </a:extLst>
                </a:gridCol>
              </a:tblGrid>
              <a:tr h="370840">
                <a:tc>
                  <a:txBody>
                    <a:bodyPr/>
                    <a:lstStyle/>
                    <a:p>
                      <a:pPr algn="ctr"/>
                      <a:r>
                        <a:rPr lang="en-US" dirty="0"/>
                        <a:t>Phase</a:t>
                      </a:r>
                      <a:r>
                        <a:rPr lang="en-US" baseline="0" dirty="0"/>
                        <a:t> II</a:t>
                      </a:r>
                      <a:endParaRPr lang="en-US" dirty="0"/>
                    </a:p>
                  </a:txBody>
                  <a:tcPr>
                    <a:solidFill>
                      <a:schemeClr val="accent3">
                        <a:lumMod val="40000"/>
                        <a:lumOff val="60000"/>
                      </a:schemeClr>
                    </a:solidFill>
                  </a:tcPr>
                </a:tc>
                <a:extLst>
                  <a:ext uri="{0D108BD9-81ED-4DB2-BD59-A6C34878D82A}">
                    <a16:rowId xmlns:a16="http://schemas.microsoft.com/office/drawing/2014/main" val="2441913221"/>
                  </a:ext>
                </a:extLst>
              </a:tr>
              <a:tr h="370840">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592820483"/>
                  </a:ext>
                </a:extLst>
              </a:tr>
            </a:tbl>
          </a:graphicData>
        </a:graphic>
      </p:graphicFrame>
      <p:sp>
        <p:nvSpPr>
          <p:cNvPr id="19" name="Arrow: Right 18"/>
          <p:cNvSpPr/>
          <p:nvPr/>
        </p:nvSpPr>
        <p:spPr bwMode="auto">
          <a:xfrm rot="21166208">
            <a:off x="4565923" y="5504646"/>
            <a:ext cx="3440748" cy="293671"/>
          </a:xfrm>
          <a:prstGeom prst="rightArrow">
            <a:avLst>
              <a:gd name="adj1" fmla="val 50000"/>
              <a:gd name="adj2" fmla="val 102304"/>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9495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709570" y="4872124"/>
            <a:ext cx="7528371" cy="1295167"/>
          </a:xfrm>
          <a:prstGeom prst="rect">
            <a:avLst/>
          </a:prstGeom>
          <a:solidFill>
            <a:srgbClr val="E4EDF4"/>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p:cNvSpPr>
            <a:spLocks noGrp="1"/>
          </p:cNvSpPr>
          <p:nvPr>
            <p:ph type="title"/>
          </p:nvPr>
        </p:nvSpPr>
        <p:spPr/>
        <p:txBody>
          <a:bodyPr/>
          <a:lstStyle/>
          <a:p>
            <a:r>
              <a:rPr lang="en-US" b="1" dirty="0"/>
              <a:t>Benefit: Conformance</a:t>
            </a:r>
            <a:endParaRPr lang="en-US" sz="2000" b="1" i="1" dirty="0"/>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14</a:t>
            </a:fld>
            <a:endParaRPr lang="en-US" dirty="0">
              <a:solidFill>
                <a:prstClr val="white">
                  <a:lumMod val="50000"/>
                </a:prstClr>
              </a:solidFill>
            </a:endParaRPr>
          </a:p>
        </p:txBody>
      </p:sp>
      <p:sp>
        <p:nvSpPr>
          <p:cNvPr id="9" name="TextBox 8"/>
          <p:cNvSpPr txBox="1"/>
          <p:nvPr/>
        </p:nvSpPr>
        <p:spPr>
          <a:xfrm>
            <a:off x="833884" y="1751532"/>
            <a:ext cx="7404057" cy="4524315"/>
          </a:xfrm>
          <a:prstGeom prst="rect">
            <a:avLst/>
          </a:prstGeom>
          <a:noFill/>
        </p:spPr>
        <p:txBody>
          <a:bodyPr wrap="square" rtlCol="0">
            <a:spAutoFit/>
          </a:bodyPr>
          <a:lstStyle/>
          <a:p>
            <a:r>
              <a:rPr lang="en-US" dirty="0"/>
              <a:t>Healthcare providers, health plans, payers, and other </a:t>
            </a:r>
            <a:r>
              <a:rPr lang="en-US" dirty="0">
                <a:hlinkClick r:id="rId2"/>
              </a:rPr>
              <a:t>HIPAA-covered entities</a:t>
            </a:r>
            <a:r>
              <a:rPr lang="en-US" dirty="0"/>
              <a:t> must </a:t>
            </a:r>
            <a:r>
              <a:rPr lang="en-US" dirty="0">
                <a:hlinkClick r:id="rId3"/>
              </a:rPr>
              <a:t>comply</a:t>
            </a:r>
            <a:r>
              <a:rPr lang="en-US" dirty="0"/>
              <a:t> with Administrative Simplification.</a:t>
            </a:r>
          </a:p>
          <a:p>
            <a:endParaRPr lang="en-US" dirty="0"/>
          </a:p>
          <a:p>
            <a:r>
              <a:rPr lang="en-US" dirty="0"/>
              <a:t>CMS, on behalf of HHS, has the authority to investigate complaints and audit for compliance with HIPAA standards, including authority with respect to the Administrative Simplification provisions of the:</a:t>
            </a:r>
          </a:p>
          <a:p>
            <a:endParaRPr lang="en-US" dirty="0"/>
          </a:p>
          <a:p>
            <a:pPr marL="742950" lvl="1" indent="-285750">
              <a:buFont typeface="Arial" panose="020B0604020202020204" pitchFamily="34" charset="0"/>
              <a:buChar char="•"/>
            </a:pPr>
            <a:r>
              <a:rPr lang="en-US" dirty="0"/>
              <a:t>Health Insurance Portability and Accountability Act of 1996 (</a:t>
            </a:r>
            <a:r>
              <a:rPr lang="en-US" dirty="0">
                <a:hlinkClick r:id="rId4"/>
              </a:rPr>
              <a:t>HIPAA</a:t>
            </a:r>
            <a:r>
              <a:rPr lang="en-US" dirty="0"/>
              <a:t>)</a:t>
            </a:r>
          </a:p>
          <a:p>
            <a:pPr marL="742950" lvl="1" indent="-285750">
              <a:buFont typeface="Arial" panose="020B0604020202020204" pitchFamily="34" charset="0"/>
              <a:buChar char="•"/>
            </a:pPr>
            <a:r>
              <a:rPr lang="en-US" dirty="0"/>
              <a:t>Patient Protection and Affordable Care Act of 2010 (</a:t>
            </a:r>
            <a:r>
              <a:rPr lang="en-US" dirty="0">
                <a:hlinkClick r:id="rId5"/>
              </a:rPr>
              <a:t>ACA</a:t>
            </a:r>
            <a:r>
              <a:rPr lang="en-US" dirty="0"/>
              <a:t>)</a:t>
            </a:r>
          </a:p>
          <a:p>
            <a:pPr marL="742950" lvl="1" indent="-285750">
              <a:buFont typeface="Arial" panose="020B0604020202020204" pitchFamily="34" charset="0"/>
              <a:buChar char="•"/>
            </a:pPr>
            <a:endParaRPr lang="en-US" dirty="0"/>
          </a:p>
          <a:p>
            <a:endParaRPr lang="en-US" dirty="0"/>
          </a:p>
          <a:p>
            <a:r>
              <a:rPr lang="en-US" dirty="0"/>
              <a:t>CORE Certification means an entity has demonstrated its IT system or product is operating in conformance with applicable requirements of a specific phase(s) of the CAQH CORE Operating Rules.</a:t>
            </a:r>
          </a:p>
          <a:p>
            <a:endParaRPr lang="en-US" dirty="0"/>
          </a:p>
        </p:txBody>
      </p:sp>
      <p:pic>
        <p:nvPicPr>
          <p:cNvPr id="14" name="Picture 13" descr="Experts in the fields of &lt;strong&gt;law&lt;/strong&gt; and economics find in Chiara Lubich ’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2255" y="1541319"/>
            <a:ext cx="3768793" cy="4303685"/>
          </a:xfrm>
          <a:prstGeom prst="rect">
            <a:avLst/>
          </a:prstGeom>
        </p:spPr>
      </p:pic>
      <p:sp>
        <p:nvSpPr>
          <p:cNvPr id="2" name="TextBox 1"/>
          <p:cNvSpPr txBox="1"/>
          <p:nvPr/>
        </p:nvSpPr>
        <p:spPr>
          <a:xfrm>
            <a:off x="340538" y="1143027"/>
            <a:ext cx="11532092" cy="369332"/>
          </a:xfrm>
          <a:prstGeom prst="rect">
            <a:avLst/>
          </a:prstGeom>
          <a:noFill/>
        </p:spPr>
        <p:txBody>
          <a:bodyPr wrap="square" rtlCol="0">
            <a:spAutoFit/>
          </a:bodyPr>
          <a:lstStyle/>
          <a:p>
            <a:pPr algn="ctr"/>
            <a:r>
              <a:rPr lang="en-US" b="1" i="1" dirty="0"/>
              <a:t>Compliance with Administrative Simplification requirements yields benefits to the healthcare industry.</a:t>
            </a:r>
            <a:endParaRPr lang="en-US" b="1" dirty="0"/>
          </a:p>
        </p:txBody>
      </p:sp>
    </p:spTree>
    <p:extLst>
      <p:ext uri="{BB962C8B-B14F-4D97-AF65-F5344CB8AC3E}">
        <p14:creationId xmlns:p14="http://schemas.microsoft.com/office/powerpoint/2010/main" val="337749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 Leadership</a:t>
            </a:r>
            <a:endParaRPr lang="en-US" dirty="0"/>
          </a:p>
        </p:txBody>
      </p:sp>
      <p:sp>
        <p:nvSpPr>
          <p:cNvPr id="3" name="Footer Placeholder 2"/>
          <p:cNvSpPr>
            <a:spLocks noGrp="1"/>
          </p:cNvSpPr>
          <p:nvPr>
            <p:ph type="ftr" sz="quarter" idx="10"/>
          </p:nvPr>
        </p:nvSpPr>
        <p:spPr/>
        <p:txBody>
          <a:bodyPr/>
          <a:lstStyle/>
          <a:p>
            <a:pPr algn="ctr"/>
            <a:fld id="{CEF2C3D0-F8D4-4779-A371-18C903D10B13}" type="slidenum">
              <a:rPr lang="en-US" smtClean="0"/>
              <a:pPr algn="ctr"/>
              <a:t>15</a:t>
            </a:fld>
            <a:endParaRPr lang="en-US"/>
          </a:p>
        </p:txBody>
      </p:sp>
      <p:pic>
        <p:nvPicPr>
          <p:cNvPr id="10" name="Picture 2" descr="https://d30y9cdsu7xlg0.cloudfront.net/png/50801-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20" y="1311524"/>
            <a:ext cx="485738" cy="485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etcp.fr/wp-content/uploads/2016/06/Hosting-simplify-icon-220x180.jpg"/>
          <p:cNvPicPr>
            <a:picLocks noChangeAspect="1" noChangeArrowheads="1"/>
          </p:cNvPicPr>
          <p:nvPr/>
        </p:nvPicPr>
        <p:blipFill>
          <a:blip r:embed="rId3"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6992" y="1967016"/>
            <a:ext cx="497095" cy="4067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d30y9cdsu7xlg0.cloudfront.net/png/160042-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832" y="2446689"/>
            <a:ext cx="512726" cy="5127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9144" y="3107830"/>
            <a:ext cx="371551" cy="3715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577970" y="1228426"/>
            <a:ext cx="11007305" cy="3968779"/>
          </a:xfrm>
          <a:prstGeom prst="rect">
            <a:avLst/>
          </a:prstGeom>
          <a:noFill/>
        </p:spPr>
        <p:txBody>
          <a:bodyPr wrap="square" rtlCol="0">
            <a:spAutoFit/>
          </a:bodyPr>
          <a:lstStyle/>
          <a:p>
            <a:pPr marL="640080" lvl="1" defTabSz="622300">
              <a:lnSpc>
                <a:spcPct val="90000"/>
              </a:lnSpc>
              <a:spcBef>
                <a:spcPts val="600"/>
              </a:spcBef>
              <a:spcAft>
                <a:spcPct val="15000"/>
              </a:spcAft>
            </a:pPr>
            <a:r>
              <a:rPr lang="en-US" dirty="0">
                <a:solidFill>
                  <a:schemeClr val="tx1">
                    <a:lumMod val="50000"/>
                  </a:schemeClr>
                </a:solidFill>
              </a:rPr>
              <a:t>Establish your role as an industry leader as an adopter of the operating rules and underlying standards.</a:t>
            </a:r>
          </a:p>
          <a:p>
            <a:pPr marL="640080" lvl="1" defTabSz="622300">
              <a:lnSpc>
                <a:spcPct val="90000"/>
              </a:lnSpc>
              <a:spcBef>
                <a:spcPts val="1200"/>
              </a:spcBef>
              <a:spcAft>
                <a:spcPct val="15000"/>
              </a:spcAft>
            </a:pPr>
            <a:r>
              <a:rPr lang="en-US" dirty="0">
                <a:solidFill>
                  <a:schemeClr val="tx1">
                    <a:lumMod val="50000"/>
                  </a:schemeClr>
                </a:solidFill>
              </a:rPr>
              <a:t>Publicly demonstrate commitment to administration simplification.</a:t>
            </a:r>
          </a:p>
          <a:p>
            <a:pPr marL="640080" lvl="1" defTabSz="622300">
              <a:lnSpc>
                <a:spcPct val="90000"/>
              </a:lnSpc>
              <a:spcBef>
                <a:spcPts val="1200"/>
              </a:spcBef>
              <a:spcAft>
                <a:spcPct val="15000"/>
              </a:spcAft>
            </a:pPr>
            <a:r>
              <a:rPr lang="en-US" dirty="0">
                <a:solidFill>
                  <a:schemeClr val="tx1">
                    <a:lumMod val="50000"/>
                  </a:schemeClr>
                </a:solidFill>
              </a:rPr>
              <a:t>Build on implementation efforts and showcase that your organization adheres to federally mandated operating rules and standards.</a:t>
            </a:r>
          </a:p>
          <a:p>
            <a:pPr marL="640080" lvl="1" defTabSz="622300">
              <a:lnSpc>
                <a:spcPct val="90000"/>
              </a:lnSpc>
              <a:spcBef>
                <a:spcPts val="1200"/>
              </a:spcBef>
              <a:spcAft>
                <a:spcPct val="15000"/>
              </a:spcAft>
            </a:pPr>
            <a:r>
              <a:rPr lang="en-US" dirty="0"/>
              <a:t>Engage your trading partners and understand your contracting agreements to ensure optimal electronic data flows.</a:t>
            </a:r>
          </a:p>
          <a:p>
            <a:pPr marL="640080" lvl="1" defTabSz="622300">
              <a:lnSpc>
                <a:spcPct val="90000"/>
              </a:lnSpc>
              <a:spcBef>
                <a:spcPts val="1200"/>
              </a:spcBef>
              <a:spcAft>
                <a:spcPct val="15000"/>
              </a:spcAft>
            </a:pPr>
            <a:endParaRPr lang="en-US" sz="800" dirty="0"/>
          </a:p>
          <a:p>
            <a:pPr marL="640080" lvl="1" algn="ctr" defTabSz="622300">
              <a:lnSpc>
                <a:spcPct val="90000"/>
              </a:lnSpc>
              <a:spcBef>
                <a:spcPts val="1200"/>
              </a:spcBef>
              <a:spcAft>
                <a:spcPct val="15000"/>
              </a:spcAft>
            </a:pPr>
            <a:r>
              <a:rPr lang="en-US" dirty="0"/>
              <a:t>There is a substantial portion of the market that is already experiencing the efficiencies from the CAQH CORE Operating Rules – 76% of commercially insured and 44% of publicly insured are currently Phase I &amp; II certified. </a:t>
            </a:r>
            <a:r>
              <a:rPr lang="en-US" b="1" dirty="0"/>
              <a:t>Don’t get left behind!</a:t>
            </a:r>
            <a:r>
              <a:rPr lang="en-US" b="1" dirty="0">
                <a:solidFill>
                  <a:schemeClr val="tx1">
                    <a:lumMod val="50000"/>
                  </a:schemeClr>
                </a:solidFill>
              </a:rPr>
              <a:t> </a:t>
            </a:r>
          </a:p>
          <a:p>
            <a:endParaRPr lang="en-US" dirty="0"/>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r="14356"/>
          <a:stretch/>
        </p:blipFill>
        <p:spPr>
          <a:xfrm>
            <a:off x="3489574" y="5054144"/>
            <a:ext cx="866529" cy="1043118"/>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r="12288"/>
          <a:stretch/>
        </p:blipFill>
        <p:spPr>
          <a:xfrm>
            <a:off x="4878662" y="5054144"/>
            <a:ext cx="861064" cy="103565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r="13127"/>
          <a:stretch/>
        </p:blipFill>
        <p:spPr>
          <a:xfrm>
            <a:off x="6365567" y="5046679"/>
            <a:ext cx="866529" cy="1043118"/>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rotWithShape="1">
          <a:blip r:embed="rId10" cstate="print">
            <a:extLst>
              <a:ext uri="{28A0092B-C50C-407E-A947-70E740481C1C}">
                <a14:useLocalDpi xmlns:a14="http://schemas.microsoft.com/office/drawing/2010/main" val="0"/>
              </a:ext>
            </a:extLst>
          </a:blip>
          <a:srcRect r="17460"/>
          <a:stretch/>
        </p:blipFill>
        <p:spPr>
          <a:xfrm>
            <a:off x="7857937" y="5054144"/>
            <a:ext cx="822369" cy="989112"/>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445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Benefit: Resources/Customer Service</a:t>
            </a:r>
            <a:endParaRPr lang="en-US" sz="2000" i="1" dirty="0"/>
          </a:p>
        </p:txBody>
      </p:sp>
      <p:grpSp>
        <p:nvGrpSpPr>
          <p:cNvPr id="2" name="Group 1"/>
          <p:cNvGrpSpPr/>
          <p:nvPr/>
        </p:nvGrpSpPr>
        <p:grpSpPr>
          <a:xfrm>
            <a:off x="496785" y="1918180"/>
            <a:ext cx="11482693" cy="3680670"/>
            <a:chOff x="1849039" y="2088101"/>
            <a:chExt cx="8282600" cy="3680670"/>
          </a:xfrm>
        </p:grpSpPr>
        <p:pic>
          <p:nvPicPr>
            <p:cNvPr id="2054" name="Picture 6" descr="https://inta-aivn.org/images/_template/Icons/icon_meeting.jp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2607" y="2088101"/>
              <a:ext cx="1286328" cy="14766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49039" y="3815629"/>
              <a:ext cx="4055407" cy="1677382"/>
            </a:xfrm>
            <a:prstGeom prst="rect">
              <a:avLst/>
            </a:prstGeom>
            <a:noFill/>
          </p:spPr>
          <p:txBody>
            <a:bodyPr wrap="square" rtlCol="0">
              <a:spAutoFit/>
            </a:bodyPr>
            <a:lstStyle/>
            <a:p>
              <a:pPr algn="ctr">
                <a:spcAft>
                  <a:spcPts val="600"/>
                </a:spcAft>
              </a:pPr>
              <a:r>
                <a:rPr lang="en-US" b="1" dirty="0">
                  <a:solidFill>
                    <a:srgbClr val="FF0000"/>
                  </a:solidFill>
                </a:rPr>
                <a:t>Free Tools &amp; Resources</a:t>
              </a:r>
            </a:p>
            <a:p>
              <a:pPr algn="ctr"/>
              <a:r>
                <a:rPr lang="en-US" sz="1600" b="1" dirty="0">
                  <a:solidFill>
                    <a:schemeClr val="tx1">
                      <a:lumMod val="50000"/>
                    </a:schemeClr>
                  </a:solidFill>
                </a:rPr>
                <a:t>There are numerous resources that can be accessed for free to ensure your CORE Certification success.</a:t>
              </a:r>
            </a:p>
            <a:p>
              <a:pPr algn="ctr"/>
              <a:endParaRPr lang="en-US" sz="1600" b="1" dirty="0">
                <a:solidFill>
                  <a:schemeClr val="tx1">
                    <a:lumMod val="50000"/>
                  </a:schemeClr>
                </a:solidFill>
              </a:endParaRPr>
            </a:p>
            <a:p>
              <a:pPr algn="ctr"/>
              <a:r>
                <a:rPr lang="en-US" sz="1600" dirty="0">
                  <a:solidFill>
                    <a:srgbClr val="7D4081"/>
                  </a:solidFill>
                </a:rPr>
                <a:t>Website:</a:t>
              </a:r>
              <a:r>
                <a:rPr lang="en-US" sz="1600" dirty="0"/>
                <a:t>  </a:t>
              </a:r>
              <a:r>
                <a:rPr lang="en-US" sz="1600" dirty="0">
                  <a:hlinkClick r:id="rId3"/>
                </a:rPr>
                <a:t>www.CAQH.org/CORE</a:t>
              </a:r>
              <a:r>
                <a:rPr lang="en-US" sz="1600" dirty="0"/>
                <a:t> </a:t>
              </a:r>
            </a:p>
            <a:p>
              <a:pPr algn="ctr"/>
              <a:endParaRPr lang="en-US" sz="1600" b="1" dirty="0">
                <a:solidFill>
                  <a:schemeClr val="tx1">
                    <a:lumMod val="50000"/>
                  </a:schemeClr>
                </a:solidFill>
              </a:endParaRPr>
            </a:p>
          </p:txBody>
        </p:sp>
        <p:sp>
          <p:nvSpPr>
            <p:cNvPr id="14" name="TextBox 13"/>
            <p:cNvSpPr txBox="1"/>
            <p:nvPr/>
          </p:nvSpPr>
          <p:spPr>
            <a:xfrm>
              <a:off x="6390912" y="3783612"/>
              <a:ext cx="3740727" cy="1985159"/>
            </a:xfrm>
            <a:prstGeom prst="rect">
              <a:avLst/>
            </a:prstGeom>
            <a:noFill/>
          </p:spPr>
          <p:txBody>
            <a:bodyPr wrap="square" rtlCol="0">
              <a:spAutoFit/>
            </a:bodyPr>
            <a:lstStyle/>
            <a:p>
              <a:pPr algn="ctr">
                <a:spcAft>
                  <a:spcPts val="600"/>
                </a:spcAft>
              </a:pPr>
              <a:r>
                <a:rPr lang="en-US" b="1" dirty="0">
                  <a:solidFill>
                    <a:srgbClr val="FF0000"/>
                  </a:solidFill>
                </a:rPr>
                <a:t>CORE Customer Service Promise</a:t>
              </a:r>
            </a:p>
            <a:p>
              <a:pPr algn="ctr"/>
              <a:r>
                <a:rPr lang="en-US" sz="1600" b="1" dirty="0">
                  <a:solidFill>
                    <a:schemeClr val="tx1">
                      <a:lumMod val="50000"/>
                    </a:schemeClr>
                  </a:solidFill>
                </a:rPr>
                <a:t>CORE staff are happy to set up a consultation to answer your questions and walk you through the CORE Certification process. </a:t>
              </a:r>
            </a:p>
            <a:p>
              <a:pPr algn="ctr"/>
              <a:endParaRPr lang="en-US" sz="1600" b="1" dirty="0">
                <a:solidFill>
                  <a:schemeClr val="tx1">
                    <a:lumMod val="50000"/>
                  </a:schemeClr>
                </a:solidFill>
              </a:endParaRPr>
            </a:p>
            <a:p>
              <a:pPr algn="ctr"/>
              <a:r>
                <a:rPr lang="en-US" sz="1600" dirty="0">
                  <a:solidFill>
                    <a:srgbClr val="7D4081"/>
                  </a:solidFill>
                </a:rPr>
                <a:t>Email:</a:t>
              </a:r>
              <a:r>
                <a:rPr lang="en-US" sz="1600" dirty="0"/>
                <a:t>  </a:t>
              </a:r>
              <a:r>
                <a:rPr lang="en-US" sz="1600" dirty="0">
                  <a:hlinkClick r:id="rId4"/>
                </a:rPr>
                <a:t>CORE@CAQH.org</a:t>
              </a:r>
              <a:r>
                <a:rPr lang="en-US" sz="1600" dirty="0"/>
                <a:t> </a:t>
              </a:r>
            </a:p>
            <a:p>
              <a:pPr algn="ctr"/>
              <a:endParaRPr lang="en-US" sz="1600" b="1" dirty="0">
                <a:solidFill>
                  <a:schemeClr val="tx1">
                    <a:lumMod val="50000"/>
                  </a:schemeClr>
                </a:solidFill>
              </a:endParaRPr>
            </a:p>
          </p:txBody>
        </p:sp>
      </p:grpSp>
      <p:sp>
        <p:nvSpPr>
          <p:cNvPr id="17" name="Slide Number Placeholder 3"/>
          <p:cNvSpPr>
            <a:spLocks noGrp="1"/>
          </p:cNvSpPr>
          <p:nvPr>
            <p:ph type="sldNum" sz="quarter" idx="10"/>
          </p:nvPr>
        </p:nvSpPr>
        <p:spPr>
          <a:xfrm>
            <a:off x="4791075" y="6489861"/>
            <a:ext cx="2627312" cy="233363"/>
          </a:xfrm>
          <a:prstGeom prst="rect">
            <a:avLst/>
          </a:prstGeom>
        </p:spPr>
        <p:txBody>
          <a:bodyPr anchor="ctr"/>
          <a:lstStyle/>
          <a:p>
            <a:pPr algn="ctr" eaLnBrk="0" hangingPunct="0">
              <a:defRPr/>
            </a:pPr>
            <a:fld id="{0ED2649B-F8E2-4A8F-B6F4-7C76AC6399F6}" type="slidenum">
              <a:rPr lang="en-US">
                <a:solidFill>
                  <a:srgbClr val="FFFFFF">
                    <a:lumMod val="50000"/>
                  </a:srgbClr>
                </a:solidFill>
                <a:latin typeface="Arial"/>
                <a:cs typeface="Arial" panose="020B0604020202020204" pitchFamily="34" charset="0"/>
              </a:rPr>
              <a:pPr algn="ctr" eaLnBrk="0" hangingPunct="0">
                <a:defRPr/>
              </a:pPr>
              <a:t>16</a:t>
            </a:fld>
            <a:endParaRPr lang="en-US" dirty="0">
              <a:solidFill>
                <a:srgbClr val="FFFFFF">
                  <a:lumMod val="50000"/>
                </a:srgbClr>
              </a:solidFill>
              <a:latin typeface="Arial"/>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8628" y="1625640"/>
            <a:ext cx="2018582" cy="2061713"/>
          </a:xfrm>
          <a:prstGeom prst="rect">
            <a:avLst/>
          </a:prstGeom>
        </p:spPr>
      </p:pic>
    </p:spTree>
    <p:extLst>
      <p:ext uri="{BB962C8B-B14F-4D97-AF65-F5344CB8AC3E}">
        <p14:creationId xmlns:p14="http://schemas.microsoft.com/office/powerpoint/2010/main" val="2374145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FF"/>
                </a:solidFill>
                <a:latin typeface="Arial"/>
              </a:rPr>
              <a:t>CAQH CORE Enforcement Policy</a:t>
            </a:r>
            <a:br>
              <a:rPr lang="en-US" dirty="0">
                <a:solidFill>
                  <a:srgbClr val="FFFFFF"/>
                </a:solidFill>
                <a:latin typeface="Arial"/>
              </a:rPr>
            </a:br>
            <a:r>
              <a:rPr lang="en-US" sz="2000" i="1" dirty="0">
                <a:solidFill>
                  <a:srgbClr val="FFFFFF"/>
                </a:solidFill>
                <a:latin typeface="Arial"/>
              </a:rPr>
              <a:t>Ensuring Ongoing Compliance</a:t>
            </a:r>
            <a:endParaRPr lang="en-US" sz="2000" i="1" dirty="0"/>
          </a:p>
        </p:txBody>
      </p:sp>
      <p:sp>
        <p:nvSpPr>
          <p:cNvPr id="7" name="Footer Placeholder 2"/>
          <p:cNvSpPr txBox="1">
            <a:spLocks/>
          </p:cNvSpPr>
          <p:nvPr/>
        </p:nvSpPr>
        <p:spPr>
          <a:xfrm>
            <a:off x="4356103" y="6502405"/>
            <a:ext cx="3503084" cy="233363"/>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fld id="{9A9C8C3D-11FD-4B77-B1DE-9B8741B75A84}" type="slidenum">
              <a:rPr lang="en-US" smtClean="0">
                <a:solidFill>
                  <a:srgbClr val="FFFFFF">
                    <a:lumMod val="50000"/>
                  </a:srgbClr>
                </a:solidFill>
                <a:latin typeface="Arial"/>
                <a:cs typeface="Arial" panose="020B0604020202020204" pitchFamily="34" charset="0"/>
              </a:rPr>
              <a:pPr eaLnBrk="0" hangingPunct="0"/>
              <a:t>17</a:t>
            </a:fld>
            <a:endParaRPr lang="en-US" dirty="0">
              <a:solidFill>
                <a:srgbClr val="FFFFFF">
                  <a:lumMod val="50000"/>
                </a:srgbClr>
              </a:solidFill>
              <a:latin typeface="Arial"/>
              <a:cs typeface="Arial" panose="020B0604020202020204" pitchFamily="34" charset="0"/>
            </a:endParaRPr>
          </a:p>
        </p:txBody>
      </p:sp>
      <p:sp>
        <p:nvSpPr>
          <p:cNvPr id="3" name="TextBox 2"/>
          <p:cNvSpPr txBox="1"/>
          <p:nvPr/>
        </p:nvSpPr>
        <p:spPr>
          <a:xfrm>
            <a:off x="418835" y="1205940"/>
            <a:ext cx="11279180" cy="784830"/>
          </a:xfrm>
          <a:prstGeom prst="rect">
            <a:avLst/>
          </a:prstGeom>
          <a:noFill/>
        </p:spPr>
        <p:txBody>
          <a:bodyPr wrap="square" rtlCol="0">
            <a:spAutoFit/>
          </a:bodyPr>
          <a:lstStyle/>
          <a:p>
            <a:pPr lvl="0" eaLnBrk="0" fontAlgn="base" hangingPunct="0">
              <a:spcBef>
                <a:spcPts val="600"/>
              </a:spcBef>
              <a:spcAft>
                <a:spcPct val="0"/>
              </a:spcAft>
              <a:buClr>
                <a:srgbClr val="606060"/>
              </a:buClr>
            </a:pPr>
            <a:r>
              <a:rPr lang="en-US" sz="1500" kern="0" dirty="0">
                <a:solidFill>
                  <a:srgbClr val="3A3838">
                    <a:lumMod val="50000"/>
                  </a:srgbClr>
                </a:solidFill>
              </a:rPr>
              <a:t>CORE-certified entities adhere to not only the operating rules, but CORE Certification Polices, CORE Certification Testing requirements, and HIPAA Attestation Form requirements in order to become certified. As such, the CAQH CORE Enforcement Policy allows CAQH CORE to enforce ongoing compliance of operating rules and underlying standards for CORE-certified entities.</a:t>
            </a:r>
          </a:p>
        </p:txBody>
      </p:sp>
      <p:sp>
        <p:nvSpPr>
          <p:cNvPr id="9" name="object 9"/>
          <p:cNvSpPr txBox="1"/>
          <p:nvPr/>
        </p:nvSpPr>
        <p:spPr>
          <a:xfrm>
            <a:off x="360931" y="2188464"/>
            <a:ext cx="5650090" cy="896399"/>
          </a:xfrm>
          <a:prstGeom prst="rect">
            <a:avLst/>
          </a:prstGeom>
          <a:solidFill>
            <a:srgbClr val="7C4182"/>
          </a:solidFill>
          <a:effectLst>
            <a:outerShdw blurRad="50800" dist="38100" dir="2700000" algn="tl" rotWithShape="0">
              <a:prstClr val="black">
                <a:alpha val="40000"/>
              </a:prstClr>
            </a:outerShdw>
          </a:effectLst>
        </p:spPr>
        <p:txBody>
          <a:bodyPr vert="horz" wrap="square" lIns="0" tIns="196850" rIns="0" bIns="0" rtlCol="0" anchor="t">
            <a:spAutoFit/>
          </a:bodyPr>
          <a:lstStyle/>
          <a:p>
            <a:pPr marL="403225">
              <a:lnSpc>
                <a:spcPct val="100000"/>
              </a:lnSpc>
              <a:spcBef>
                <a:spcPts val="1550"/>
              </a:spcBef>
            </a:pPr>
            <a:r>
              <a:rPr lang="en-US" sz="1600" b="1" dirty="0">
                <a:solidFill>
                  <a:srgbClr val="FFFFFF"/>
                </a:solidFill>
                <a:latin typeface="Arial"/>
                <a:cs typeface="Arial"/>
              </a:rPr>
              <a:t>Who Benefits from CAQH CORE Enforcement?</a:t>
            </a:r>
          </a:p>
          <a:p>
            <a:pPr marL="403225">
              <a:lnSpc>
                <a:spcPct val="100000"/>
              </a:lnSpc>
              <a:spcBef>
                <a:spcPts val="1550"/>
              </a:spcBef>
            </a:pPr>
            <a:endParaRPr sz="1600" dirty="0">
              <a:latin typeface="Arial"/>
              <a:cs typeface="Arial"/>
            </a:endParaRPr>
          </a:p>
        </p:txBody>
      </p:sp>
      <p:sp>
        <p:nvSpPr>
          <p:cNvPr id="11" name="object 9"/>
          <p:cNvSpPr txBox="1"/>
          <p:nvPr/>
        </p:nvSpPr>
        <p:spPr>
          <a:xfrm>
            <a:off x="6295968" y="2188118"/>
            <a:ext cx="5538158" cy="691215"/>
          </a:xfrm>
          <a:prstGeom prst="rect">
            <a:avLst/>
          </a:prstGeom>
          <a:solidFill>
            <a:schemeClr val="accent5"/>
          </a:solidFill>
          <a:effectLst>
            <a:outerShdw blurRad="50800" dist="38100" dir="2700000" algn="tl" rotWithShape="0">
              <a:prstClr val="black">
                <a:alpha val="40000"/>
              </a:prstClr>
            </a:outerShdw>
          </a:effectLst>
        </p:spPr>
        <p:txBody>
          <a:bodyPr vert="horz" wrap="square" lIns="0" tIns="196850" rIns="0" bIns="0" rtlCol="0">
            <a:spAutoFit/>
          </a:bodyPr>
          <a:lstStyle/>
          <a:p>
            <a:pPr algn="ctr"/>
            <a:r>
              <a:rPr lang="en-US" sz="1600" b="1" dirty="0">
                <a:solidFill>
                  <a:schemeClr val="bg1"/>
                </a:solidFill>
              </a:rPr>
              <a:t>CAQH CORE Enforcement Policy</a:t>
            </a: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12" name="object 10"/>
          <p:cNvSpPr txBox="1"/>
          <p:nvPr/>
        </p:nvSpPr>
        <p:spPr>
          <a:xfrm>
            <a:off x="6295968" y="2663651"/>
            <a:ext cx="5538158" cy="2650726"/>
          </a:xfrm>
          <a:prstGeom prst="rect">
            <a:avLst/>
          </a:prstGeom>
          <a:solidFill>
            <a:srgbClr val="F1F1F1"/>
          </a:solidFill>
          <a:effectLst>
            <a:outerShdw blurRad="50800" dist="38100" dir="2700000" algn="tl" rotWithShape="0">
              <a:prstClr val="black">
                <a:alpha val="40000"/>
              </a:prstClr>
            </a:outerShdw>
          </a:effectLst>
        </p:spPr>
        <p:txBody>
          <a:bodyPr vert="horz" wrap="square" lIns="0" tIns="105410" rIns="0" bIns="0" rtlCol="0">
            <a:spAutoFit/>
          </a:bodyPr>
          <a:lstStyle/>
          <a:p>
            <a:pPr marL="402336" indent="-171450" eaLnBrk="0" fontAlgn="base" hangingPunct="0">
              <a:spcBef>
                <a:spcPts val="830"/>
              </a:spcBef>
              <a:spcAft>
                <a:spcPct val="0"/>
              </a:spcAft>
              <a:buClr>
                <a:srgbClr val="606060"/>
              </a:buClr>
              <a:buFont typeface="Wingdings" panose="05000000000000000000" pitchFamily="2" charset="2"/>
              <a:buChar char="§"/>
            </a:pPr>
            <a:r>
              <a:rPr lang="en-US" sz="1200" kern="0" dirty="0">
                <a:solidFill>
                  <a:srgbClr val="3A3838">
                    <a:lumMod val="50000"/>
                  </a:srgbClr>
                </a:solidFill>
                <a:latin typeface="Arial" panose="020B0604020202020204" pitchFamily="34" charset="0"/>
                <a:cs typeface="Arial" panose="020B0604020202020204" pitchFamily="34" charset="0"/>
              </a:rPr>
              <a:t>Applies to every type of entity that is CORE-certified, not just health plans. </a:t>
            </a:r>
          </a:p>
          <a:p>
            <a:pPr marL="402336" indent="-171450" eaLnBrk="0" fontAlgn="base" hangingPunct="0">
              <a:spcBef>
                <a:spcPts val="830"/>
              </a:spcBef>
              <a:spcAft>
                <a:spcPct val="0"/>
              </a:spcAft>
              <a:buClr>
                <a:srgbClr val="606060"/>
              </a:buClr>
              <a:buFont typeface="Wingdings" panose="05000000000000000000" pitchFamily="2" charset="2"/>
              <a:buChar char="§"/>
            </a:pPr>
            <a:r>
              <a:rPr lang="en-US" sz="1200" kern="0" dirty="0">
                <a:solidFill>
                  <a:srgbClr val="3A3838">
                    <a:lumMod val="50000"/>
                  </a:srgbClr>
                </a:solidFill>
                <a:latin typeface="Arial" panose="020B0604020202020204" pitchFamily="34" charset="0"/>
                <a:cs typeface="Arial" panose="020B0604020202020204" pitchFamily="34" charset="0"/>
              </a:rPr>
              <a:t>CORE Participant-approved policy to address non-compliance by CORE-certified entities.</a:t>
            </a:r>
          </a:p>
          <a:p>
            <a:pPr marL="402336" indent="-219456" eaLnBrk="0" fontAlgn="base" hangingPunct="0">
              <a:spcBef>
                <a:spcPts val="830"/>
              </a:spcBef>
              <a:spcAft>
                <a:spcPct val="0"/>
              </a:spcAft>
              <a:buClr>
                <a:srgbClr val="606060"/>
              </a:buClr>
              <a:buFont typeface="Wingdings" panose="05000000000000000000" pitchFamily="2" charset="2"/>
              <a:buChar char="§"/>
            </a:pPr>
            <a:r>
              <a:rPr lang="en-US" sz="1200" kern="0" dirty="0">
                <a:solidFill>
                  <a:srgbClr val="3A3838">
                    <a:lumMod val="50000"/>
                  </a:srgbClr>
                </a:solidFill>
                <a:latin typeface="Arial" panose="020B0604020202020204" pitchFamily="34" charset="0"/>
                <a:cs typeface="Arial" panose="020B0604020202020204" pitchFamily="34" charset="0"/>
              </a:rPr>
              <a:t>Any healthcare provider that is an end-user of a CORE-certified product/service/health plan or any CORE-certified entity may file a complaint against an alleged non-compliant CORE-certified entity.</a:t>
            </a:r>
          </a:p>
          <a:p>
            <a:pPr marL="402336" indent="-171450" eaLnBrk="0" fontAlgn="base" hangingPunct="0">
              <a:spcBef>
                <a:spcPts val="830"/>
              </a:spcBef>
              <a:spcAft>
                <a:spcPct val="0"/>
              </a:spcAft>
              <a:buClr>
                <a:srgbClr val="606060"/>
              </a:buClr>
              <a:buFont typeface="Wingdings" panose="05000000000000000000" pitchFamily="2" charset="2"/>
              <a:buChar char="§"/>
            </a:pPr>
            <a:r>
              <a:rPr lang="en-US" sz="1200" kern="0" dirty="0">
                <a:solidFill>
                  <a:srgbClr val="3A3838">
                    <a:lumMod val="50000"/>
                  </a:srgbClr>
                </a:solidFill>
                <a:latin typeface="Arial" panose="020B0604020202020204" pitchFamily="34" charset="0"/>
                <a:cs typeface="Arial" panose="020B0604020202020204" pitchFamily="34" charset="0"/>
              </a:rPr>
              <a:t>Complaint-driven and collaborative process that fosters industry collaboration through remediation, not penalties.</a:t>
            </a:r>
          </a:p>
          <a:p>
            <a:pPr marL="402336" indent="-171450" eaLnBrk="0" fontAlgn="base" hangingPunct="0">
              <a:spcBef>
                <a:spcPts val="830"/>
              </a:spcBef>
              <a:spcAft>
                <a:spcPct val="0"/>
              </a:spcAft>
              <a:buClr>
                <a:srgbClr val="606060"/>
              </a:buClr>
              <a:buFont typeface="Wingdings" panose="05000000000000000000" pitchFamily="2" charset="2"/>
              <a:buChar char="§"/>
            </a:pPr>
            <a:r>
              <a:rPr lang="en-US" sz="1200" kern="0" dirty="0">
                <a:solidFill>
                  <a:srgbClr val="3A3838">
                    <a:lumMod val="50000"/>
                  </a:srgbClr>
                </a:solidFill>
                <a:latin typeface="Arial" panose="020B0604020202020204" pitchFamily="34" charset="0"/>
                <a:cs typeface="Arial" panose="020B0604020202020204" pitchFamily="34" charset="0"/>
              </a:rPr>
              <a:t>If a CORE-certified entity is found to be in violation and the violation is not remedied per required timeline, the entity’s certification is terminated.</a:t>
            </a:r>
          </a:p>
          <a:p>
            <a:pPr marL="230886" eaLnBrk="0" fontAlgn="base" hangingPunct="0">
              <a:spcBef>
                <a:spcPts val="830"/>
              </a:spcBef>
              <a:spcAft>
                <a:spcPct val="0"/>
              </a:spcAft>
              <a:buClr>
                <a:srgbClr val="606060"/>
              </a:buClr>
            </a:pPr>
            <a:endParaRPr lang="en-US" sz="1200" kern="0" dirty="0">
              <a:solidFill>
                <a:srgbClr val="3A3838">
                  <a:lumMod val="50000"/>
                </a:srgbClr>
              </a:solidFill>
              <a:latin typeface="Arial" panose="020B0604020202020204" pitchFamily="34" charset="0"/>
              <a:cs typeface="Arial" panose="020B0604020202020204" pitchFamily="34" charset="0"/>
            </a:endParaRPr>
          </a:p>
        </p:txBody>
      </p:sp>
      <p:sp>
        <p:nvSpPr>
          <p:cNvPr id="13" name="TextBox 12"/>
          <p:cNvSpPr txBox="1"/>
          <p:nvPr/>
        </p:nvSpPr>
        <p:spPr>
          <a:xfrm>
            <a:off x="643849" y="5470985"/>
            <a:ext cx="11190277" cy="81560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400" b="1" dirty="0"/>
              <a:t>File a complaint: </a:t>
            </a:r>
            <a:r>
              <a:rPr lang="en-US" sz="1400" dirty="0"/>
              <a:t>Is your CORE-certified trading partner non-compliant? Click </a:t>
            </a:r>
            <a:r>
              <a:rPr lang="en-US" sz="1400" dirty="0">
                <a:hlinkClick r:id="rId2"/>
              </a:rPr>
              <a:t>HERE</a:t>
            </a:r>
            <a:r>
              <a:rPr lang="en-US" sz="1400" dirty="0"/>
              <a:t> to start the complaint process by filling out the Non-Compliance Complaint Form to document instances of non-compliance.</a:t>
            </a:r>
            <a:endParaRPr lang="en-US" sz="1400" b="1" dirty="0"/>
          </a:p>
          <a:p>
            <a:pPr marL="285750" indent="-285750">
              <a:spcBef>
                <a:spcPts val="600"/>
              </a:spcBef>
              <a:buFont typeface="Arial" panose="020B0604020202020204" pitchFamily="34" charset="0"/>
              <a:buChar char="•"/>
            </a:pPr>
            <a:r>
              <a:rPr lang="en-US" sz="1400" b="1" dirty="0"/>
              <a:t>Learn more</a:t>
            </a:r>
            <a:r>
              <a:rPr lang="en-US" sz="1400" dirty="0"/>
              <a:t>: Have any questions or would like to learn more about the CAQH CORE Enforcement policy, contact </a:t>
            </a:r>
            <a:r>
              <a:rPr lang="en-US" sz="1400" dirty="0">
                <a:hlinkClick r:id="rId3"/>
              </a:rPr>
              <a:t>core@caqh.org</a:t>
            </a:r>
            <a:r>
              <a:rPr lang="en-US" sz="1400" dirty="0"/>
              <a:t>.</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Lst>
          </a:blip>
          <a:stretch>
            <a:fillRect/>
          </a:stretch>
        </p:blipFill>
        <p:spPr>
          <a:xfrm>
            <a:off x="480551" y="5310755"/>
            <a:ext cx="450029" cy="478810"/>
          </a:xfrm>
          <a:prstGeom prst="rect">
            <a:avLst/>
          </a:prstGeom>
          <a:solidFill>
            <a:schemeClr val="bg1"/>
          </a:solidFill>
        </p:spPr>
      </p:pic>
      <p:sp>
        <p:nvSpPr>
          <p:cNvPr id="10" name="object 10"/>
          <p:cNvSpPr txBox="1"/>
          <p:nvPr/>
        </p:nvSpPr>
        <p:spPr>
          <a:xfrm>
            <a:off x="360931" y="2667274"/>
            <a:ext cx="5650090" cy="2643481"/>
          </a:xfrm>
          <a:prstGeom prst="rect">
            <a:avLst/>
          </a:prstGeom>
          <a:solidFill>
            <a:srgbClr val="F1F1F1"/>
          </a:solidFill>
          <a:effectLst>
            <a:outerShdw blurRad="50800" dist="38100" dir="2700000" algn="tl" rotWithShape="0">
              <a:prstClr val="black">
                <a:alpha val="40000"/>
              </a:prstClr>
            </a:outerShdw>
          </a:effectLst>
        </p:spPr>
        <p:txBody>
          <a:bodyPr vert="horz" wrap="square" lIns="0" tIns="105410" rIns="0" bIns="0" rtlCol="0">
            <a:spAutoFit/>
          </a:bodyPr>
          <a:lstStyle/>
          <a:p>
            <a:pPr marL="397510" marR="280670" indent="-222250">
              <a:lnSpc>
                <a:spcPts val="1839"/>
              </a:lnSpc>
              <a:spcBef>
                <a:spcPts val="830"/>
              </a:spcBef>
              <a:buFont typeface="Wingdings" panose="05000000000000000000" pitchFamily="2" charset="2"/>
              <a:buChar char="§"/>
              <a:tabLst>
                <a:tab pos="397510" algn="l"/>
              </a:tabLst>
            </a:pPr>
            <a:r>
              <a:rPr sz="1200" spc="-5" dirty="0">
                <a:solidFill>
                  <a:srgbClr val="393838"/>
                </a:solidFill>
                <a:cs typeface="Arial"/>
              </a:rPr>
              <a:t>Empowers industry to ensure they are receiving and maximizing benefits </a:t>
            </a:r>
            <a:r>
              <a:rPr sz="1200" spc="-10" dirty="0">
                <a:solidFill>
                  <a:srgbClr val="393838"/>
                </a:solidFill>
                <a:cs typeface="Arial"/>
              </a:rPr>
              <a:t>afforded </a:t>
            </a:r>
            <a:r>
              <a:rPr sz="1200" spc="-5" dirty="0">
                <a:solidFill>
                  <a:srgbClr val="393838"/>
                </a:solidFill>
                <a:cs typeface="Arial"/>
              </a:rPr>
              <a:t>via CORE-certified entities; critical to providers and</a:t>
            </a:r>
            <a:r>
              <a:rPr sz="1200" spc="150" dirty="0">
                <a:solidFill>
                  <a:srgbClr val="393838"/>
                </a:solidFill>
                <a:cs typeface="Arial"/>
              </a:rPr>
              <a:t> </a:t>
            </a:r>
            <a:r>
              <a:rPr sz="1200" spc="-5" dirty="0">
                <a:solidFill>
                  <a:srgbClr val="393838"/>
                </a:solidFill>
                <a:cs typeface="Arial"/>
              </a:rPr>
              <a:t>plans.</a:t>
            </a:r>
            <a:endParaRPr sz="1200" dirty="0">
              <a:cs typeface="Arial"/>
            </a:endParaRPr>
          </a:p>
          <a:p>
            <a:pPr marL="171450" indent="-171450">
              <a:lnSpc>
                <a:spcPct val="100000"/>
              </a:lnSpc>
              <a:spcBef>
                <a:spcPts val="10"/>
              </a:spcBef>
              <a:buClr>
                <a:srgbClr val="393838"/>
              </a:buClr>
              <a:buFont typeface="Wingdings" panose="05000000000000000000" pitchFamily="2" charset="2"/>
              <a:buChar char="§"/>
            </a:pPr>
            <a:endParaRPr sz="1200" dirty="0">
              <a:cs typeface="Times New Roman"/>
            </a:endParaRPr>
          </a:p>
          <a:p>
            <a:pPr marL="397510" marR="652780" indent="-222250">
              <a:lnSpc>
                <a:spcPts val="1839"/>
              </a:lnSpc>
              <a:buFont typeface="Wingdings" panose="05000000000000000000" pitchFamily="2" charset="2"/>
              <a:buChar char="§"/>
              <a:tabLst>
                <a:tab pos="397510" algn="l"/>
              </a:tabLst>
            </a:pPr>
            <a:r>
              <a:rPr sz="1200" spc="-5" dirty="0">
                <a:solidFill>
                  <a:srgbClr val="393838"/>
                </a:solidFill>
                <a:cs typeface="Arial"/>
              </a:rPr>
              <a:t>Helps industry prepare for potential external audits/penalties.</a:t>
            </a:r>
            <a:endParaRPr sz="1200" dirty="0">
              <a:cs typeface="Arial"/>
            </a:endParaRPr>
          </a:p>
          <a:p>
            <a:pPr marL="171450" indent="-171450">
              <a:lnSpc>
                <a:spcPct val="100000"/>
              </a:lnSpc>
              <a:spcBef>
                <a:spcPts val="10"/>
              </a:spcBef>
              <a:buClr>
                <a:srgbClr val="393838"/>
              </a:buClr>
              <a:buFont typeface="Wingdings" panose="05000000000000000000" pitchFamily="2" charset="2"/>
              <a:buChar char="§"/>
            </a:pPr>
            <a:endParaRPr sz="1200" dirty="0">
              <a:cs typeface="Times New Roman"/>
            </a:endParaRPr>
          </a:p>
          <a:p>
            <a:pPr marL="397510" marR="594360" indent="-222250">
              <a:lnSpc>
                <a:spcPts val="1839"/>
              </a:lnSpc>
              <a:buFont typeface="Wingdings" panose="05000000000000000000" pitchFamily="2" charset="2"/>
              <a:buChar char="§"/>
              <a:tabLst>
                <a:tab pos="397510" algn="l"/>
              </a:tabLst>
            </a:pPr>
            <a:r>
              <a:rPr sz="1200" spc="-5" dirty="0">
                <a:solidFill>
                  <a:srgbClr val="393838"/>
                </a:solidFill>
                <a:cs typeface="Arial"/>
              </a:rPr>
              <a:t>“By </a:t>
            </a:r>
            <a:r>
              <a:rPr sz="1200" spc="-20" dirty="0">
                <a:solidFill>
                  <a:srgbClr val="393838"/>
                </a:solidFill>
                <a:cs typeface="Arial"/>
              </a:rPr>
              <a:t>industry, </a:t>
            </a:r>
            <a:r>
              <a:rPr sz="1200" spc="-5" dirty="0">
                <a:solidFill>
                  <a:srgbClr val="393838"/>
                </a:solidFill>
                <a:cs typeface="Arial"/>
              </a:rPr>
              <a:t>for industry” approach  demonstrates self-policing and self-reporting capabilities.</a:t>
            </a:r>
            <a:endParaRPr sz="1200" dirty="0">
              <a:cs typeface="Arial"/>
            </a:endParaRPr>
          </a:p>
          <a:p>
            <a:pPr marL="397510" indent="-222250">
              <a:lnSpc>
                <a:spcPct val="100000"/>
              </a:lnSpc>
              <a:spcBef>
                <a:spcPts val="1565"/>
              </a:spcBef>
              <a:buFont typeface="Wingdings" panose="05000000000000000000" pitchFamily="2" charset="2"/>
              <a:buChar char="§"/>
              <a:tabLst>
                <a:tab pos="397510" algn="l"/>
              </a:tabLst>
            </a:pPr>
            <a:r>
              <a:rPr sz="1200" spc="-5" dirty="0">
                <a:solidFill>
                  <a:srgbClr val="393838"/>
                </a:solidFill>
                <a:cs typeface="Arial"/>
              </a:rPr>
              <a:t>No changes for CORE-certified</a:t>
            </a:r>
            <a:r>
              <a:rPr sz="1200" spc="100" dirty="0">
                <a:solidFill>
                  <a:srgbClr val="393838"/>
                </a:solidFill>
                <a:cs typeface="Arial"/>
              </a:rPr>
              <a:t> </a:t>
            </a:r>
            <a:r>
              <a:rPr sz="1200" spc="-5" dirty="0">
                <a:solidFill>
                  <a:srgbClr val="393838"/>
                </a:solidFill>
                <a:cs typeface="Arial"/>
              </a:rPr>
              <a:t>entities.</a:t>
            </a:r>
            <a:endParaRPr sz="1200" dirty="0">
              <a:cs typeface="Arial"/>
            </a:endParaRPr>
          </a:p>
          <a:p>
            <a:pPr marL="171450" indent="-171450">
              <a:lnSpc>
                <a:spcPct val="100000"/>
              </a:lnSpc>
              <a:spcBef>
                <a:spcPts val="40"/>
              </a:spcBef>
              <a:buClr>
                <a:srgbClr val="393838"/>
              </a:buClr>
              <a:buFont typeface="Wingdings" panose="05000000000000000000" pitchFamily="2" charset="2"/>
              <a:buChar char="§"/>
            </a:pPr>
            <a:endParaRPr sz="1200" dirty="0">
              <a:cs typeface="Times New Roman"/>
            </a:endParaRPr>
          </a:p>
          <a:p>
            <a:pPr marL="397510" marR="473075" indent="-222250">
              <a:lnSpc>
                <a:spcPts val="1839"/>
              </a:lnSpc>
              <a:buFont typeface="Wingdings" panose="05000000000000000000" pitchFamily="2" charset="2"/>
              <a:buChar char="§"/>
              <a:tabLst>
                <a:tab pos="397510" algn="l"/>
              </a:tabLst>
            </a:pPr>
            <a:r>
              <a:rPr sz="1200" spc="-5" dirty="0">
                <a:solidFill>
                  <a:srgbClr val="393838"/>
                </a:solidFill>
                <a:cs typeface="Arial"/>
              </a:rPr>
              <a:t>Multi-stakeholder approach allows end-to-end  monitoring of conformance across trading partners.</a:t>
            </a:r>
            <a:endParaRPr sz="1200" dirty="0">
              <a:cs typeface="Arial"/>
            </a:endParaRPr>
          </a:p>
        </p:txBody>
      </p:sp>
      <p:pic>
        <p:nvPicPr>
          <p:cNvPr id="16" name="Picture 15"/>
          <p:cNvPicPr>
            <a:picLocks noChangeAspect="1"/>
          </p:cNvPicPr>
          <p:nvPr/>
        </p:nvPicPr>
        <p:blipFill>
          <a:blip r:embed="rId6">
            <a:biLevel thresh="75000"/>
          </a:blip>
          <a:stretch>
            <a:fillRect/>
          </a:stretch>
        </p:blipFill>
        <p:spPr>
          <a:xfrm>
            <a:off x="603985" y="5904607"/>
            <a:ext cx="326595" cy="326595"/>
          </a:xfrm>
          <a:prstGeom prst="rect">
            <a:avLst/>
          </a:prstGeom>
        </p:spPr>
      </p:pic>
    </p:spTree>
    <p:extLst>
      <p:ext uri="{BB962C8B-B14F-4D97-AF65-F5344CB8AC3E}">
        <p14:creationId xmlns:p14="http://schemas.microsoft.com/office/powerpoint/2010/main" val="166513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Highlights of CORE Certification</a:t>
            </a:r>
            <a:br>
              <a:rPr lang="en-US" b="1" dirty="0"/>
            </a:br>
            <a:r>
              <a:rPr lang="en-US" sz="2000" i="1" dirty="0"/>
              <a:t>Pledge → Testing and Review → Voluntary Enforcement</a:t>
            </a:r>
            <a:endParaRPr lang="en-US" dirty="0"/>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18</a:t>
            </a:fld>
            <a:endParaRPr lang="en-US" dirty="0">
              <a:solidFill>
                <a:prstClr val="white">
                  <a:lumMod val="50000"/>
                </a:prstClr>
              </a:solidFill>
            </a:endParaRPr>
          </a:p>
        </p:txBody>
      </p:sp>
      <p:graphicFrame>
        <p:nvGraphicFramePr>
          <p:cNvPr id="5" name="Content Placeholder 8"/>
          <p:cNvGraphicFramePr>
            <a:graphicFrameLocks/>
          </p:cNvGraphicFramePr>
          <p:nvPr>
            <p:extLst/>
          </p:nvPr>
        </p:nvGraphicFramePr>
        <p:xfrm>
          <a:off x="163142" y="1229240"/>
          <a:ext cx="11865717" cy="4930523"/>
        </p:xfrm>
        <a:graphic>
          <a:graphicData uri="http://schemas.openxmlformats.org/drawingml/2006/table">
            <a:tbl>
              <a:tblPr firstRow="1" bandRow="1"/>
              <a:tblGrid>
                <a:gridCol w="3955239">
                  <a:extLst>
                    <a:ext uri="{9D8B030D-6E8A-4147-A177-3AD203B41FA5}">
                      <a16:colId xmlns:a16="http://schemas.microsoft.com/office/drawing/2014/main" val="2117165696"/>
                    </a:ext>
                  </a:extLst>
                </a:gridCol>
                <a:gridCol w="3955239">
                  <a:extLst>
                    <a:ext uri="{9D8B030D-6E8A-4147-A177-3AD203B41FA5}">
                      <a16:colId xmlns:a16="http://schemas.microsoft.com/office/drawing/2014/main" val="3162588193"/>
                    </a:ext>
                  </a:extLst>
                </a:gridCol>
                <a:gridCol w="3955239">
                  <a:extLst>
                    <a:ext uri="{9D8B030D-6E8A-4147-A177-3AD203B41FA5}">
                      <a16:colId xmlns:a16="http://schemas.microsoft.com/office/drawing/2014/main" val="145818936"/>
                    </a:ext>
                  </a:extLst>
                </a:gridCol>
              </a:tblGrid>
              <a:tr h="120434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600" dirty="0"/>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D418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600" dirty="0"/>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D418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600" dirty="0"/>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D4182"/>
                    </a:solidFill>
                  </a:tcPr>
                </a:tc>
                <a:extLst>
                  <a:ext uri="{0D108BD9-81ED-4DB2-BD59-A6C34878D82A}">
                    <a16:rowId xmlns:a16="http://schemas.microsoft.com/office/drawing/2014/main" val="432771451"/>
                  </a:ext>
                </a:extLst>
              </a:tr>
              <a:tr h="34484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aseline="0" dirty="0">
                          <a:solidFill>
                            <a:schemeClr val="accent6">
                              <a:lumMod val="10000"/>
                            </a:schemeClr>
                          </a:solidFill>
                        </a:rPr>
                        <a:t>CORE Certification – the only program of its kind – w</a:t>
                      </a:r>
                      <a:r>
                        <a:rPr lang="en-US" sz="1600" dirty="0">
                          <a:solidFill>
                            <a:schemeClr val="accent6">
                              <a:lumMod val="10000"/>
                            </a:schemeClr>
                          </a:solidFill>
                        </a:rPr>
                        <a:t>as developed by industry, for industry with broad, multi-stakeholder representation.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solidFill>
                            <a:schemeClr val="accent6">
                              <a:lumMod val="10000"/>
                            </a:schemeClr>
                          </a:solidFill>
                        </a:rPr>
                        <a:t>Ensures that</a:t>
                      </a:r>
                      <a:r>
                        <a:rPr lang="en-US" sz="1600" baseline="0" dirty="0">
                          <a:solidFill>
                            <a:schemeClr val="accent6">
                              <a:lumMod val="10000"/>
                            </a:schemeClr>
                          </a:solidFill>
                        </a:rPr>
                        <a:t> organizations receive and maximize the benefits from the operating rules and underlying standards from CORE-certified trading partners on a continual basis.</a:t>
                      </a:r>
                      <a:r>
                        <a:rPr lang="en-US" sz="1600" dirty="0">
                          <a:solidFill>
                            <a:schemeClr val="accent6">
                              <a:lumMod val="10000"/>
                            </a:schemeClr>
                          </a:solidFill>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solidFill>
                            <a:schemeClr val="accent6">
                              <a:lumMod val="10000"/>
                            </a:schemeClr>
                          </a:solidFill>
                        </a:rPr>
                        <a:t>Commitment to CORE Certification formally</a:t>
                      </a:r>
                      <a:r>
                        <a:rPr lang="en-US" sz="1600" baseline="0" dirty="0">
                          <a:solidFill>
                            <a:schemeClr val="accent6">
                              <a:lumMod val="10000"/>
                            </a:schemeClr>
                          </a:solidFill>
                        </a:rPr>
                        <a:t> </a:t>
                      </a:r>
                      <a:r>
                        <a:rPr lang="en-US" sz="1600" dirty="0">
                          <a:solidFill>
                            <a:schemeClr val="accent6">
                              <a:lumMod val="10000"/>
                            </a:schemeClr>
                          </a:solidFill>
                        </a:rPr>
                        <a:t>kicks off</a:t>
                      </a:r>
                      <a:r>
                        <a:rPr lang="en-US" sz="1600" baseline="0" dirty="0">
                          <a:solidFill>
                            <a:schemeClr val="accent6">
                              <a:lumMod val="10000"/>
                            </a:schemeClr>
                          </a:solidFill>
                        </a:rPr>
                        <a:t> with an executive signing the CORE Certification Pledge, which allows CORE to publicly </a:t>
                      </a:r>
                      <a:r>
                        <a:rPr lang="en-US" sz="1600" baseline="0">
                          <a:solidFill>
                            <a:schemeClr val="accent6">
                              <a:lumMod val="10000"/>
                            </a:schemeClr>
                          </a:solidFill>
                        </a:rPr>
                        <a:t>share an entity’s </a:t>
                      </a:r>
                      <a:r>
                        <a:rPr lang="en-US" sz="1600" baseline="0" dirty="0">
                          <a:solidFill>
                            <a:schemeClr val="accent6">
                              <a:lumMod val="10000"/>
                            </a:schemeClr>
                          </a:solidFill>
                        </a:rPr>
                        <a:t>commitment to implementation in 180 days. </a:t>
                      </a:r>
                      <a:endParaRPr lang="en-US" sz="1600" dirty="0">
                        <a:solidFill>
                          <a:schemeClr val="accent6">
                            <a:lumMod val="10000"/>
                          </a:schemeClr>
                        </a:solidFill>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solidFill>
                            <a:schemeClr val="accent6">
                              <a:lumMod val="10000"/>
                            </a:schemeClr>
                          </a:solidFill>
                        </a:rPr>
                        <a:t>Required CORE</a:t>
                      </a:r>
                      <a:r>
                        <a:rPr lang="en-US" sz="1600" baseline="0" dirty="0">
                          <a:solidFill>
                            <a:schemeClr val="accent6">
                              <a:lumMod val="10000"/>
                            </a:schemeClr>
                          </a:solidFill>
                        </a:rPr>
                        <a:t> Certification testing is conducted by expert third party testing vendors, assuring an independent assessment of conformance with the operating rules and their underlying standards.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aseline="0" dirty="0">
                          <a:solidFill>
                            <a:schemeClr val="accent6">
                              <a:lumMod val="10000"/>
                            </a:schemeClr>
                          </a:solidFill>
                        </a:rPr>
                        <a:t>CAQH CORE serves as a neutral, non-commercial administrator that reviews and approves the conformance test reports, and conducts additional, thorough examinations before awarding a Certification Seal.</a:t>
                      </a:r>
                      <a:endParaRPr lang="en-US" sz="1600" dirty="0">
                        <a:solidFill>
                          <a:schemeClr val="accent6">
                            <a:lumMod val="10000"/>
                          </a:schemeClr>
                        </a:solidFill>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0" indent="-285750" algn="l" defTabSz="914400" rtl="0" eaLnBrk="1" fontAlgn="auto" latinLnBrk="0" hangingPunct="1">
                        <a:lnSpc>
                          <a:spcPct val="100000"/>
                        </a:lnSpc>
                        <a:spcBef>
                          <a:spcPts val="0"/>
                        </a:spcBef>
                        <a:spcAft>
                          <a:spcPts val="0"/>
                        </a:spcAft>
                        <a:buClr>
                          <a:schemeClr val="accent6">
                            <a:lumMod val="10000"/>
                          </a:schemeClr>
                        </a:buClr>
                        <a:buSzTx/>
                        <a:buFont typeface="Wingdings" panose="05000000000000000000" pitchFamily="2" charset="2"/>
                        <a:buChar char="§"/>
                        <a:tabLst/>
                        <a:defRPr/>
                      </a:pPr>
                      <a:r>
                        <a:rPr lang="en-US" sz="1600" baseline="0" dirty="0">
                          <a:solidFill>
                            <a:schemeClr val="accent6">
                              <a:lumMod val="10000"/>
                            </a:schemeClr>
                          </a:solidFill>
                        </a:rPr>
                        <a:t>The CAQH CORE Enforcement Policy is a key element of CORE Certification. It reinforces that the CORE Seal represents </a:t>
                      </a:r>
                      <a:r>
                        <a:rPr lang="en-US" sz="1600" b="1" i="1" baseline="0" dirty="0">
                          <a:solidFill>
                            <a:schemeClr val="accent6">
                              <a:lumMod val="10000"/>
                            </a:schemeClr>
                          </a:solidFill>
                        </a:rPr>
                        <a:t>value, trust and achievement </a:t>
                      </a:r>
                      <a:r>
                        <a:rPr lang="en-US" sz="1600" b="0" i="0" baseline="0" dirty="0">
                          <a:solidFill>
                            <a:schemeClr val="accent6">
                              <a:lumMod val="10000"/>
                            </a:schemeClr>
                          </a:solidFill>
                        </a:rPr>
                        <a:t>in what can be a complex data exchange with multiple parties. </a:t>
                      </a:r>
                    </a:p>
                    <a:p>
                      <a:pPr marL="285750" marR="0" lvl="0" indent="-285750" algn="l" defTabSz="914400" rtl="0" eaLnBrk="1" fontAlgn="auto" latinLnBrk="0" hangingPunct="1">
                        <a:lnSpc>
                          <a:spcPct val="100000"/>
                        </a:lnSpc>
                        <a:spcBef>
                          <a:spcPts val="0"/>
                        </a:spcBef>
                        <a:spcAft>
                          <a:spcPts val="0"/>
                        </a:spcAft>
                        <a:buClr>
                          <a:schemeClr val="accent6">
                            <a:lumMod val="10000"/>
                          </a:schemeClr>
                        </a:buClr>
                        <a:buSzTx/>
                        <a:buFont typeface="Wingdings" panose="05000000000000000000" pitchFamily="2" charset="2"/>
                        <a:buChar char="§"/>
                        <a:tabLst/>
                        <a:defRPr/>
                      </a:pPr>
                      <a:r>
                        <a:rPr lang="en-US" sz="1600" i="0" baseline="0" dirty="0">
                          <a:solidFill>
                            <a:schemeClr val="accent6">
                              <a:lumMod val="10000"/>
                            </a:schemeClr>
                          </a:solidFill>
                        </a:rPr>
                        <a:t>It </a:t>
                      </a:r>
                      <a:r>
                        <a:rPr lang="en-US" sz="1600" baseline="0" dirty="0">
                          <a:solidFill>
                            <a:schemeClr val="accent6">
                              <a:lumMod val="10000"/>
                            </a:schemeClr>
                          </a:solidFill>
                        </a:rPr>
                        <a:t>helps certified entities proactively work to avoid potentially costly external enforcement audits and penalties through supporting industry self-policing.</a:t>
                      </a:r>
                      <a:endParaRPr lang="en-US" sz="1600" dirty="0">
                        <a:solidFill>
                          <a:schemeClr val="accent6">
                            <a:lumMod val="10000"/>
                          </a:schemeClr>
                        </a:solidFill>
                      </a:endParaRP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75660018"/>
                  </a:ext>
                </a:extLst>
              </a:tr>
            </a:tbl>
          </a:graphicData>
        </a:graphic>
      </p:graphicFrame>
      <p:grpSp>
        <p:nvGrpSpPr>
          <p:cNvPr id="11" name="Group 10"/>
          <p:cNvGrpSpPr/>
          <p:nvPr/>
        </p:nvGrpSpPr>
        <p:grpSpPr>
          <a:xfrm>
            <a:off x="1544118" y="1401371"/>
            <a:ext cx="1042953" cy="874964"/>
            <a:chOff x="6341290" y="2939799"/>
            <a:chExt cx="1370085" cy="1370085"/>
          </a:xfrm>
          <a:solidFill>
            <a:srgbClr val="FFFFFF"/>
          </a:solidFill>
        </p:grpSpPr>
        <p:pic>
          <p:nvPicPr>
            <p:cNvPr id="14" name="Picture 20" descr="https://image.freepik.com/free-icon/text-document_318-48568.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1290" y="2939799"/>
              <a:ext cx="1370085" cy="1370085"/>
            </a:xfrm>
            <a:prstGeom prst="roundRect">
              <a:avLst>
                <a:gd name="adj" fmla="val 8594"/>
              </a:avLst>
            </a:prstGeom>
            <a:solidFill>
              <a:srgbClr val="FFFFFF">
                <a:shade val="85000"/>
              </a:srgbClr>
            </a:solidFill>
            <a:ln>
              <a:solidFill>
                <a:schemeClr val="tx1">
                  <a:lumMod val="50000"/>
                </a:schemeClr>
              </a:solidFill>
            </a:ln>
            <a:effectLst/>
            <a:extLst/>
          </p:spPr>
        </p:pic>
        <p:sp>
          <p:nvSpPr>
            <p:cNvPr id="16" name="TextBox 15"/>
            <p:cNvSpPr txBox="1"/>
            <p:nvPr/>
          </p:nvSpPr>
          <p:spPr>
            <a:xfrm>
              <a:off x="6557881" y="3028013"/>
              <a:ext cx="769542" cy="289164"/>
            </a:xfrm>
            <a:prstGeom prst="rect">
              <a:avLst/>
            </a:prstGeom>
            <a:noFill/>
            <a:ln>
              <a:noFill/>
            </a:ln>
          </p:spPr>
          <p:txBody>
            <a:bodyPr wrap="square" rtlCol="0">
              <a:spAutoFit/>
            </a:bodyPr>
            <a:lstStyle/>
            <a:p>
              <a:pPr algn="ctr" defTabSz="685800" eaLnBrk="1" fontAlgn="auto" hangingPunct="1">
                <a:spcBef>
                  <a:spcPts val="0"/>
                </a:spcBef>
                <a:spcAft>
                  <a:spcPts val="0"/>
                </a:spcAft>
                <a:defRPr/>
              </a:pPr>
              <a:r>
                <a:rPr lang="en-US" sz="600" b="1" kern="0" dirty="0">
                  <a:solidFill>
                    <a:srgbClr val="000000"/>
                  </a:solidFill>
                </a:rPr>
                <a:t>PLEDGE</a:t>
              </a:r>
            </a:p>
          </p:txBody>
        </p:sp>
      </p:grpSp>
      <p:pic>
        <p:nvPicPr>
          <p:cNvPr id="17" name="Picture 2" descr="https://d30y9cdsu7xlg0.cloudfront.net/png/50801-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3075" y="1328894"/>
            <a:ext cx="925497" cy="925497"/>
          </a:xfrm>
          <a:prstGeom prst="roundRect">
            <a:avLst>
              <a:gd name="adj" fmla="val 8594"/>
            </a:avLst>
          </a:prstGeom>
          <a:solidFill>
            <a:srgbClr val="FFFFFF">
              <a:shade val="85000"/>
            </a:srgbClr>
          </a:solidFill>
          <a:ln>
            <a:solidFill>
              <a:schemeClr val="tx1">
                <a:lumMod val="50000"/>
              </a:schemeClr>
            </a:solidFill>
          </a:ln>
          <a:effectLst/>
          <a:extLst/>
        </p:spPr>
      </p:pic>
      <p:sp>
        <p:nvSpPr>
          <p:cNvPr id="18" name="Arrow: Right 17"/>
          <p:cNvSpPr/>
          <p:nvPr/>
        </p:nvSpPr>
        <p:spPr bwMode="auto">
          <a:xfrm>
            <a:off x="3517435" y="1592087"/>
            <a:ext cx="1210073" cy="484212"/>
          </a:xfrm>
          <a:prstGeom prst="rightArrow">
            <a:avLst/>
          </a:prstGeom>
          <a:solidFill>
            <a:srgbClr val="0066B9"/>
          </a:solidFill>
          <a:ln w="25400" cap="flat" cmpd="sng" algn="ctr">
            <a:solidFill>
              <a:srgbClr val="000000"/>
            </a:solidFill>
            <a:prstDash val="soli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1" hangingPunct="1">
              <a:defRPr/>
            </a:pPr>
            <a:endParaRPr lang="en-US" sz="1800" kern="0" dirty="0">
              <a:solidFill>
                <a:srgbClr val="000000"/>
              </a:solidFill>
              <a:cs typeface="+mn-cs"/>
            </a:endParaRPr>
          </a:p>
        </p:txBody>
      </p:sp>
      <p:sp>
        <p:nvSpPr>
          <p:cNvPr id="19" name="Arrow: Right 18"/>
          <p:cNvSpPr/>
          <p:nvPr/>
        </p:nvSpPr>
        <p:spPr bwMode="auto">
          <a:xfrm>
            <a:off x="7472638" y="1611180"/>
            <a:ext cx="1210073" cy="484212"/>
          </a:xfrm>
          <a:prstGeom prst="rightArrow">
            <a:avLst/>
          </a:prstGeom>
          <a:solidFill>
            <a:srgbClr val="0066B9"/>
          </a:solidFill>
          <a:ln w="25400" cap="flat" cmpd="sng" algn="ctr">
            <a:solidFill>
              <a:srgbClr val="000000"/>
            </a:solidFill>
            <a:prstDash val="soli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1" hangingPunct="1">
              <a:defRPr/>
            </a:pPr>
            <a:endParaRPr lang="en-US" sz="1800" kern="0" dirty="0">
              <a:solidFill>
                <a:srgbClr val="000000"/>
              </a:solidFill>
              <a:cs typeface="+mn-cs"/>
            </a:endParaRPr>
          </a:p>
        </p:txBody>
      </p:sp>
      <p:pic>
        <p:nvPicPr>
          <p:cNvPr id="20" name="Picture 19"/>
          <p:cNvPicPr>
            <a:picLocks noChangeAspect="1"/>
          </p:cNvPicPr>
          <p:nvPr/>
        </p:nvPicPr>
        <p:blipFill>
          <a:blip r:embed="rId4"/>
          <a:stretch>
            <a:fillRect/>
          </a:stretch>
        </p:blipFill>
        <p:spPr>
          <a:xfrm>
            <a:off x="5657872" y="1320556"/>
            <a:ext cx="981114" cy="942175"/>
          </a:xfrm>
          <a:prstGeom prst="roundRect">
            <a:avLst>
              <a:gd name="adj" fmla="val 8594"/>
            </a:avLst>
          </a:prstGeom>
          <a:solidFill>
            <a:srgbClr val="FFFFFF">
              <a:shade val="85000"/>
            </a:srgbClr>
          </a:solidFill>
          <a:ln>
            <a:solidFill>
              <a:schemeClr val="tx1">
                <a:lumMod val="50000"/>
              </a:schemeClr>
            </a:solidFill>
          </a:ln>
          <a:effectLst/>
        </p:spPr>
      </p:pic>
      <p:sp>
        <p:nvSpPr>
          <p:cNvPr id="21" name="TextBox 20"/>
          <p:cNvSpPr txBox="1"/>
          <p:nvPr/>
        </p:nvSpPr>
        <p:spPr>
          <a:xfrm>
            <a:off x="5855529" y="1383787"/>
            <a:ext cx="585800" cy="184666"/>
          </a:xfrm>
          <a:prstGeom prst="rect">
            <a:avLst/>
          </a:prstGeom>
          <a:noFill/>
          <a:ln>
            <a:noFill/>
          </a:ln>
        </p:spPr>
        <p:txBody>
          <a:bodyPr wrap="square" rtlCol="0">
            <a:spAutoFit/>
          </a:bodyPr>
          <a:lstStyle/>
          <a:p>
            <a:pPr algn="ctr" defTabSz="685800" eaLnBrk="1" fontAlgn="auto" hangingPunct="1">
              <a:spcBef>
                <a:spcPts val="0"/>
              </a:spcBef>
              <a:spcAft>
                <a:spcPts val="0"/>
              </a:spcAft>
              <a:defRPr/>
            </a:pPr>
            <a:r>
              <a:rPr lang="en-US" sz="600" b="1" kern="0" dirty="0">
                <a:solidFill>
                  <a:srgbClr val="000000"/>
                </a:solidFill>
              </a:rPr>
              <a:t>TEST</a:t>
            </a:r>
          </a:p>
        </p:txBody>
      </p:sp>
    </p:spTree>
    <p:extLst>
      <p:ext uri="{BB962C8B-B14F-4D97-AF65-F5344CB8AC3E}">
        <p14:creationId xmlns:p14="http://schemas.microsoft.com/office/powerpoint/2010/main" val="141621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7225" y="1267968"/>
            <a:ext cx="10896600" cy="4828033"/>
          </a:xfrm>
        </p:spPr>
        <p:txBody>
          <a:bodyPr/>
          <a:lstStyle/>
          <a:p>
            <a:pPr marL="0" indent="0">
              <a:buNone/>
            </a:pPr>
            <a:r>
              <a:rPr lang="en-US" sz="2000" b="1" i="1" dirty="0">
                <a:solidFill>
                  <a:schemeClr val="tx1"/>
                </a:solidFill>
              </a:rPr>
              <a:t>For what reason would your organization become CORE-certified? </a:t>
            </a:r>
            <a:r>
              <a:rPr lang="en-US" sz="2000" dirty="0">
                <a:solidFill>
                  <a:schemeClr val="tx1">
                    <a:lumMod val="50000"/>
                  </a:schemeClr>
                </a:solidFill>
              </a:rPr>
              <a:t>(Select all that apply.)</a:t>
            </a:r>
            <a:endParaRPr lang="en-US" sz="2000" b="1" dirty="0">
              <a:solidFill>
                <a:schemeClr val="tx1"/>
              </a:solidFill>
            </a:endParaRPr>
          </a:p>
          <a:p>
            <a:pPr marL="457200" indent="-457200">
              <a:buClrTx/>
              <a:buFont typeface="+mj-lt"/>
              <a:buAutoNum type="arabicPeriod"/>
            </a:pPr>
            <a:r>
              <a:rPr lang="en-US" sz="2000" dirty="0">
                <a:solidFill>
                  <a:schemeClr val="tx1">
                    <a:lumMod val="50000"/>
                  </a:schemeClr>
                </a:solidFill>
              </a:rPr>
              <a:t>Demonstrates conformance with the operating rules.</a:t>
            </a:r>
          </a:p>
          <a:p>
            <a:pPr marL="457200" indent="-457200">
              <a:buClrTx/>
              <a:buFont typeface="+mj-lt"/>
              <a:buAutoNum type="arabicPeriod"/>
            </a:pPr>
            <a:r>
              <a:rPr lang="en-US" sz="2000" dirty="0">
                <a:solidFill>
                  <a:schemeClr val="tx1">
                    <a:lumMod val="50000"/>
                  </a:schemeClr>
                </a:solidFill>
              </a:rPr>
              <a:t>Improves business processes leading to greater efficiencies for our customers (for example, requires real-time patient financials for providers).</a:t>
            </a:r>
          </a:p>
          <a:p>
            <a:pPr marL="457200" indent="-457200">
              <a:buClrTx/>
              <a:buFont typeface="+mj-lt"/>
              <a:buAutoNum type="arabicPeriod"/>
            </a:pPr>
            <a:r>
              <a:rPr lang="en-US" sz="2000" dirty="0">
                <a:solidFill>
                  <a:schemeClr val="tx1">
                    <a:lumMod val="50000"/>
                  </a:schemeClr>
                </a:solidFill>
              </a:rPr>
              <a:t>Provides an objective assessment of our systems through the use of a third-party tester (CORE-authorized) and industry-supported certification organization (CAQH CORE).</a:t>
            </a:r>
          </a:p>
          <a:p>
            <a:pPr marL="457200" indent="-457200">
              <a:buClrTx/>
              <a:buFont typeface="+mj-lt"/>
              <a:buAutoNum type="arabicPeriod"/>
            </a:pPr>
            <a:r>
              <a:rPr lang="en-US" sz="2000" dirty="0">
                <a:solidFill>
                  <a:schemeClr val="tx1">
                    <a:lumMod val="50000"/>
                  </a:schemeClr>
                </a:solidFill>
              </a:rPr>
              <a:t>All of the above.</a:t>
            </a:r>
          </a:p>
          <a:p>
            <a:pPr marL="457200" indent="-457200">
              <a:buClrTx/>
              <a:buFont typeface="+mj-lt"/>
              <a:buAutoNum type="arabicPeriod"/>
            </a:pPr>
            <a:r>
              <a:rPr lang="en-US" sz="2000" dirty="0">
                <a:solidFill>
                  <a:schemeClr val="tx1">
                    <a:lumMod val="50000"/>
                  </a:schemeClr>
                </a:solidFill>
              </a:rPr>
              <a:t>Other: Please specify in Questions panel.</a:t>
            </a:r>
          </a:p>
        </p:txBody>
      </p:sp>
      <p:sp>
        <p:nvSpPr>
          <p:cNvPr id="3" name="Title 2"/>
          <p:cNvSpPr>
            <a:spLocks noGrp="1"/>
          </p:cNvSpPr>
          <p:nvPr>
            <p:ph type="title"/>
          </p:nvPr>
        </p:nvSpPr>
        <p:spPr/>
        <p:txBody>
          <a:bodyPr/>
          <a:lstStyle/>
          <a:p>
            <a:r>
              <a:rPr lang="en-US" b="1" dirty="0"/>
              <a:t>Polling Question #1</a:t>
            </a:r>
          </a:p>
        </p:txBody>
      </p:sp>
      <p:sp>
        <p:nvSpPr>
          <p:cNvPr id="4" name="Footer Placeholder 3"/>
          <p:cNvSpPr>
            <a:spLocks noGrp="1"/>
          </p:cNvSpPr>
          <p:nvPr>
            <p:ph type="ftr" sz="quarter" idx="4294967295"/>
          </p:nvPr>
        </p:nvSpPr>
        <p:spPr>
          <a:xfrm>
            <a:off x="4354539" y="6486145"/>
            <a:ext cx="3503612" cy="233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p>
            <a:pPr algn="ctr">
              <a:spcBef>
                <a:spcPct val="0"/>
              </a:spcBef>
            </a:pPr>
            <a:fld id="{163B8953-8B90-4C3C-B28B-889C89BC283A}" type="slidenum">
              <a:rPr lang="en-US" sz="800">
                <a:solidFill>
                  <a:srgbClr val="7F7F7F"/>
                </a:solidFill>
                <a:latin typeface="Arial" panose="020B0604020202020204" pitchFamily="34" charset="0"/>
                <a:ea typeface="MS PGothic" panose="020B0600070205080204" pitchFamily="34" charset="-128"/>
              </a:rPr>
              <a:pPr algn="ctr">
                <a:spcBef>
                  <a:spcPct val="0"/>
                </a:spcBef>
              </a:pPr>
              <a:t>19</a:t>
            </a:fld>
            <a:endParaRPr lang="en-US" sz="800" dirty="0">
              <a:solidFill>
                <a:srgbClr val="7F7F7F"/>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1314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0"/>
          <p:cNvSpPr/>
          <p:nvPr/>
        </p:nvSpPr>
        <p:spPr>
          <a:xfrm>
            <a:off x="8649556" y="1084521"/>
            <a:ext cx="3290810" cy="5221701"/>
          </a:xfrm>
          <a:prstGeom prst="roundRect">
            <a:avLst>
              <a:gd name="adj" fmla="val 2676"/>
            </a:avLst>
          </a:prstGeom>
          <a:solidFill>
            <a:schemeClr val="bg1">
              <a:lumMod val="85000"/>
            </a:schemeClr>
          </a:solidFill>
          <a:ln w="12700">
            <a:solidFill>
              <a:srgbClr val="7D408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solidFill>
                <a:srgbClr val="FFFFFF"/>
              </a:solidFill>
            </a:endParaRPr>
          </a:p>
        </p:txBody>
      </p:sp>
      <p:sp>
        <p:nvSpPr>
          <p:cNvPr id="5" name="Content Placeholder 4"/>
          <p:cNvSpPr>
            <a:spLocks noGrp="1"/>
          </p:cNvSpPr>
          <p:nvPr>
            <p:ph idx="1"/>
          </p:nvPr>
        </p:nvSpPr>
        <p:spPr>
          <a:xfrm>
            <a:off x="463690" y="1261734"/>
            <a:ext cx="7953704" cy="4682026"/>
          </a:xfrm>
        </p:spPr>
        <p:txBody>
          <a:bodyPr/>
          <a:lstStyle/>
          <a:p>
            <a:pPr>
              <a:spcAft>
                <a:spcPts val="600"/>
              </a:spcAft>
              <a:buClrTx/>
              <a:defRPr/>
            </a:pPr>
            <a:r>
              <a:rPr lang="en-US" sz="2000" b="1" dirty="0">
                <a:solidFill>
                  <a:schemeClr val="tx1">
                    <a:lumMod val="50000"/>
                  </a:schemeClr>
                </a:solidFill>
                <a:ea typeface="Times New Roman" pitchFamily="18" charset="0"/>
                <a:cs typeface="Arial" charset="0"/>
              </a:rPr>
              <a:t>Download the presentation slides at </a:t>
            </a:r>
            <a:r>
              <a:rPr lang="en-US" sz="2000" b="1" dirty="0">
                <a:solidFill>
                  <a:schemeClr val="tx1">
                    <a:lumMod val="50000"/>
                  </a:schemeClr>
                </a:solidFill>
                <a:ea typeface="Times New Roman" pitchFamily="18" charset="0"/>
                <a:cs typeface="Arial" charset="0"/>
                <a:hlinkClick r:id="rId2"/>
              </a:rPr>
              <a:t>www.caqh.org/core/events</a:t>
            </a:r>
            <a:r>
              <a:rPr lang="en-US" sz="2000" b="1" dirty="0">
                <a:solidFill>
                  <a:schemeClr val="tx1">
                    <a:lumMod val="50000"/>
                  </a:schemeClr>
                </a:solidFill>
                <a:ea typeface="Times New Roman" pitchFamily="18" charset="0"/>
                <a:cs typeface="Arial" charset="0"/>
              </a:rPr>
              <a:t>.</a:t>
            </a:r>
          </a:p>
          <a:p>
            <a:pPr lvl="1">
              <a:spcAft>
                <a:spcPts val="600"/>
              </a:spcAft>
              <a:buClrTx/>
              <a:buFont typeface="Wingdings" panose="05000000000000000000" pitchFamily="2" charset="2"/>
              <a:buChar char="§"/>
              <a:defRPr/>
            </a:pPr>
            <a:r>
              <a:rPr lang="en-US" sz="1800" dirty="0">
                <a:solidFill>
                  <a:schemeClr val="tx1">
                    <a:lumMod val="50000"/>
                  </a:schemeClr>
                </a:solidFill>
                <a:ea typeface="Times New Roman" pitchFamily="18" charset="0"/>
                <a:cs typeface="Arial" charset="0"/>
              </a:rPr>
              <a:t>Click on the listing for today’s event, then scroll to the bottom to find the Resources section for a PDF version of the presentation slides.</a:t>
            </a:r>
          </a:p>
          <a:p>
            <a:pPr lvl="1">
              <a:spcAft>
                <a:spcPts val="600"/>
              </a:spcAft>
              <a:buClrTx/>
              <a:buFont typeface="Wingdings" panose="05000000000000000000" pitchFamily="2" charset="2"/>
              <a:buChar char="§"/>
              <a:defRPr/>
            </a:pPr>
            <a:r>
              <a:rPr lang="en-US" sz="1800" dirty="0">
                <a:solidFill>
                  <a:schemeClr val="tx1">
                    <a:lumMod val="50000"/>
                  </a:schemeClr>
                </a:solidFill>
                <a:ea typeface="Times New Roman" pitchFamily="18" charset="0"/>
                <a:cs typeface="Arial" charset="0"/>
              </a:rPr>
              <a:t>Also, a copy of the slides and the webinar recording will be emailed to all attendees and registrants in the next 1-2 business days.</a:t>
            </a:r>
          </a:p>
          <a:p>
            <a:pPr>
              <a:spcAft>
                <a:spcPts val="600"/>
              </a:spcAft>
              <a:buClrTx/>
              <a:defRPr/>
            </a:pPr>
            <a:endParaRPr lang="en-US" sz="2000" dirty="0">
              <a:solidFill>
                <a:schemeClr val="tx1">
                  <a:lumMod val="50000"/>
                </a:schemeClr>
              </a:solidFill>
              <a:ea typeface="Times New Roman" pitchFamily="18" charset="0"/>
              <a:cs typeface="Arial" charset="0"/>
            </a:endParaRPr>
          </a:p>
          <a:p>
            <a:pPr>
              <a:spcAft>
                <a:spcPts val="600"/>
              </a:spcAft>
              <a:buClrTx/>
              <a:defRPr/>
            </a:pPr>
            <a:r>
              <a:rPr lang="en-US" sz="2000" dirty="0">
                <a:solidFill>
                  <a:schemeClr val="tx1">
                    <a:lumMod val="50000"/>
                  </a:schemeClr>
                </a:solidFill>
                <a:ea typeface="Times New Roman" pitchFamily="18" charset="0"/>
                <a:cs typeface="Arial" charset="0"/>
              </a:rPr>
              <a:t>Questions can be submitted </a:t>
            </a:r>
            <a:r>
              <a:rPr lang="en-US" sz="2000" b="1" i="1" dirty="0">
                <a:solidFill>
                  <a:schemeClr val="tx1">
                    <a:lumMod val="50000"/>
                  </a:schemeClr>
                </a:solidFill>
                <a:ea typeface="Times New Roman" pitchFamily="18" charset="0"/>
                <a:cs typeface="Arial" charset="0"/>
              </a:rPr>
              <a:t>at any time </a:t>
            </a:r>
            <a:r>
              <a:rPr lang="en-US" sz="2000" dirty="0">
                <a:solidFill>
                  <a:schemeClr val="tx1">
                    <a:lumMod val="50000"/>
                  </a:schemeClr>
                </a:solidFill>
                <a:ea typeface="Times New Roman" pitchFamily="18" charset="0"/>
                <a:cs typeface="Arial" charset="0"/>
              </a:rPr>
              <a:t>with the </a:t>
            </a:r>
            <a:r>
              <a:rPr lang="en-US" sz="2000" b="1" dirty="0">
                <a:solidFill>
                  <a:schemeClr val="tx1">
                    <a:lumMod val="50000"/>
                  </a:schemeClr>
                </a:solidFill>
                <a:ea typeface="Times New Roman" pitchFamily="18" charset="0"/>
                <a:cs typeface="Arial" charset="0"/>
              </a:rPr>
              <a:t>Questions panel on the GoToWebinar dashboard.</a:t>
            </a:r>
          </a:p>
          <a:p>
            <a:endParaRPr lang="en-US" sz="2000" dirty="0">
              <a:solidFill>
                <a:schemeClr val="tx1">
                  <a:lumMod val="50000"/>
                </a:schemeClr>
              </a:solidFill>
            </a:endParaRPr>
          </a:p>
        </p:txBody>
      </p:sp>
      <p:sp>
        <p:nvSpPr>
          <p:cNvPr id="7170" name="Title 1"/>
          <p:cNvSpPr>
            <a:spLocks noGrp="1"/>
          </p:cNvSpPr>
          <p:nvPr>
            <p:ph type="title"/>
          </p:nvPr>
        </p:nvSpPr>
        <p:spPr/>
        <p:txBody>
          <a:bodyPr/>
          <a:lstStyle/>
          <a:p>
            <a:r>
              <a:rPr lang="en-US" altLang="en-US" b="1" dirty="0"/>
              <a:t>Logistics</a:t>
            </a:r>
            <a:br>
              <a:rPr lang="en-US" altLang="en-US" b="1" dirty="0"/>
            </a:br>
            <a:r>
              <a:rPr lang="en-US" altLang="en-US" sz="2000" i="1" dirty="0"/>
              <a:t>Presentation Slides &amp; How to Participate in Today’s Session</a:t>
            </a:r>
          </a:p>
        </p:txBody>
      </p:sp>
      <p:pic>
        <p:nvPicPr>
          <p:cNvPr id="10" name="Picture 2" descr="H:\AA - current projects\Recent Screen Shots\G2W\G2W 5.0\attendee\panel audio_ questions.png"/>
          <p:cNvPicPr>
            <a:picLocks noChangeAspect="1" noChangeArrowheads="1"/>
          </p:cNvPicPr>
          <p:nvPr/>
        </p:nvPicPr>
        <p:blipFill>
          <a:blip r:embed="rId3" cstate="print">
            <a:extLst/>
          </a:blip>
          <a:srcRect/>
          <a:stretch>
            <a:fillRect/>
          </a:stretch>
        </p:blipFill>
        <p:spPr bwMode="auto">
          <a:xfrm>
            <a:off x="9113880" y="2690037"/>
            <a:ext cx="2382779" cy="3297204"/>
          </a:xfrm>
          <a:prstGeom prst="rect">
            <a:avLst/>
          </a:prstGeom>
          <a:noFill/>
          <a:ln w="28575">
            <a:solidFill>
              <a:schemeClr val="tx1">
                <a:lumMod val="50000"/>
              </a:schemeClr>
            </a:solidFill>
          </a:ln>
          <a:effectLst>
            <a:softEdge rad="31750"/>
          </a:effectLst>
          <a:extLst/>
        </p:spPr>
      </p:pic>
      <p:sp>
        <p:nvSpPr>
          <p:cNvPr id="11" name="Rounded Rectangle 10"/>
          <p:cNvSpPr/>
          <p:nvPr/>
        </p:nvSpPr>
        <p:spPr>
          <a:xfrm>
            <a:off x="9113880" y="3859619"/>
            <a:ext cx="2382779" cy="1562986"/>
          </a:xfrm>
          <a:prstGeom prst="roundRect">
            <a:avLst>
              <a:gd name="adj" fmla="val 2676"/>
            </a:avLst>
          </a:prstGeom>
          <a:no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solidFill>
                <a:srgbClr val="FFFFFF"/>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2773" y="1220846"/>
            <a:ext cx="2204995" cy="825399"/>
          </a:xfrm>
          <a:prstGeom prst="rect">
            <a:avLst/>
          </a:prstGeom>
          <a:ln>
            <a:solidFill>
              <a:schemeClr val="tx1"/>
            </a:solidFill>
          </a:ln>
        </p:spPr>
      </p:pic>
      <p:sp>
        <p:nvSpPr>
          <p:cNvPr id="3" name="Slide Number Placeholder 2"/>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a:t>
            </a:fld>
            <a:endParaRPr lang="en-US" dirty="0">
              <a:solidFill>
                <a:prstClr val="white">
                  <a:lumMod val="50000"/>
                </a:prstClr>
              </a:solidFill>
            </a:endParaRPr>
          </a:p>
        </p:txBody>
      </p:sp>
    </p:spTree>
    <p:extLst>
      <p:ext uri="{BB962C8B-B14F-4D97-AF65-F5344CB8AC3E}">
        <p14:creationId xmlns:p14="http://schemas.microsoft.com/office/powerpoint/2010/main" val="504846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20</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3346882" y="2413845"/>
            <a:ext cx="8225090" cy="1200329"/>
          </a:xfrm>
          <a:prstGeom prst="rect">
            <a:avLst/>
          </a:prstGeom>
        </p:spPr>
        <p:txBody>
          <a:bodyPr wrap="square">
            <a:spAutoFit/>
          </a:bodyPr>
          <a:lstStyle/>
          <a:p>
            <a:pPr algn="r"/>
            <a:r>
              <a:rPr lang="en-US" sz="3200" b="1" dirty="0"/>
              <a:t>CORE Certification Process &amp; Resources</a:t>
            </a:r>
          </a:p>
          <a:p>
            <a:pPr algn="r"/>
            <a:endParaRPr lang="en-US" sz="4000" b="1" dirty="0">
              <a:solidFill>
                <a:schemeClr val="tx1">
                  <a:lumMod val="50000"/>
                </a:schemeClr>
              </a:solidFill>
            </a:endParaRPr>
          </a:p>
        </p:txBody>
      </p:sp>
      <p:sp>
        <p:nvSpPr>
          <p:cNvPr id="10" name="TextBox 9"/>
          <p:cNvSpPr txBox="1"/>
          <p:nvPr/>
        </p:nvSpPr>
        <p:spPr>
          <a:xfrm>
            <a:off x="7787372" y="5332951"/>
            <a:ext cx="3784600" cy="923330"/>
          </a:xfrm>
          <a:prstGeom prst="rect">
            <a:avLst/>
          </a:prstGeom>
          <a:noFill/>
        </p:spPr>
        <p:txBody>
          <a:bodyPr wrap="square" rtlCol="0">
            <a:spAutoFit/>
          </a:bodyPr>
          <a:lstStyle/>
          <a:p>
            <a:pPr algn="r"/>
            <a:r>
              <a:rPr lang="en-US" b="1" dirty="0">
                <a:solidFill>
                  <a:schemeClr val="tx1">
                    <a:lumMod val="50000"/>
                  </a:schemeClr>
                </a:solidFill>
              </a:rPr>
              <a:t>Taha Anjarwalla</a:t>
            </a:r>
          </a:p>
          <a:p>
            <a:pPr algn="r"/>
            <a:r>
              <a:rPr lang="en-US" dirty="0">
                <a:solidFill>
                  <a:schemeClr val="tx1">
                    <a:lumMod val="50000"/>
                  </a:schemeClr>
                </a:solidFill>
              </a:rPr>
              <a:t>CAQH CORE Manager</a:t>
            </a:r>
          </a:p>
          <a:p>
            <a:pPr algn="r"/>
            <a:endParaRPr lang="en-US" dirty="0">
              <a:solidFill>
                <a:schemeClr val="tx1">
                  <a:lumMod val="50000"/>
                </a:schemeClr>
              </a:solidFill>
            </a:endParaRPr>
          </a:p>
        </p:txBody>
      </p:sp>
    </p:spTree>
    <p:extLst>
      <p:ext uri="{BB962C8B-B14F-4D97-AF65-F5344CB8AC3E}">
        <p14:creationId xmlns:p14="http://schemas.microsoft.com/office/powerpoint/2010/main" val="22362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370" y="1430586"/>
            <a:ext cx="7164994" cy="5269292"/>
          </a:xfrm>
        </p:spPr>
        <p:txBody>
          <a:bodyPr/>
          <a:lstStyle/>
          <a:p>
            <a:pPr marL="285750" indent="-285750">
              <a:buFont typeface="Wingdings" panose="05000000000000000000" pitchFamily="2" charset="2"/>
              <a:buChar char="§"/>
            </a:pPr>
            <a:r>
              <a:rPr lang="en-US" sz="1400" dirty="0">
                <a:solidFill>
                  <a:schemeClr val="tx1"/>
                </a:solidFill>
              </a:rPr>
              <a:t>CAQH certifies and awards CORE Certification Seals to entities that create, transmit, or use the healthcare administrative and financial transactions addressed by the CAQH CORE Operating Rules.</a:t>
            </a:r>
          </a:p>
          <a:p>
            <a:pPr marL="285750" indent="-285750">
              <a:buFont typeface="Wingdings" panose="05000000000000000000" pitchFamily="2" charset="2"/>
              <a:buChar char="§"/>
            </a:pPr>
            <a:r>
              <a:rPr lang="en-US" sz="1400" dirty="0">
                <a:solidFill>
                  <a:schemeClr val="tx1"/>
                </a:solidFill>
              </a:rPr>
              <a:t>CORE Certification Seals are categorized into four CORE Certification stakeholder types: </a:t>
            </a:r>
            <a:r>
              <a:rPr lang="en-US" sz="1400" b="1" dirty="0">
                <a:solidFill>
                  <a:schemeClr val="tx1"/>
                </a:solidFill>
              </a:rPr>
              <a:t>Providers, Health Plans, Clearinghouses, and Vendors</a:t>
            </a:r>
            <a:r>
              <a:rPr lang="en-US" sz="1400" dirty="0">
                <a:solidFill>
                  <a:schemeClr val="tx1"/>
                </a:solidFill>
              </a:rPr>
              <a:t>. </a:t>
            </a:r>
          </a:p>
          <a:p>
            <a:pPr marL="285750" indent="-285750">
              <a:buFont typeface="Wingdings" panose="05000000000000000000" pitchFamily="2" charset="2"/>
              <a:buChar char="§"/>
            </a:pPr>
            <a:r>
              <a:rPr lang="en-US" sz="1400" dirty="0">
                <a:solidFill>
                  <a:schemeClr val="tx1"/>
                </a:solidFill>
              </a:rPr>
              <a:t>In addition to stakeholder type, CORE Certification is specific to how an entity  conducts a transaction as an </a:t>
            </a:r>
            <a:r>
              <a:rPr lang="en-US" sz="1400" b="1" dirty="0">
                <a:solidFill>
                  <a:schemeClr val="tx1"/>
                </a:solidFill>
              </a:rPr>
              <a:t>information source, information requester or both</a:t>
            </a:r>
            <a:r>
              <a:rPr lang="en-US" sz="1400" dirty="0">
                <a:solidFill>
                  <a:schemeClr val="tx1"/>
                </a:solidFill>
              </a:rPr>
              <a:t>.</a:t>
            </a:r>
          </a:p>
          <a:p>
            <a:pPr marL="285750" indent="-285750">
              <a:buFont typeface="Wingdings" panose="05000000000000000000" pitchFamily="2" charset="2"/>
              <a:buChar char="§"/>
            </a:pPr>
            <a:r>
              <a:rPr lang="en-US" sz="1400" b="1" dirty="0">
                <a:solidFill>
                  <a:schemeClr val="tx1"/>
                </a:solidFill>
              </a:rPr>
              <a:t>Health Plans and Providers: </a:t>
            </a:r>
            <a:r>
              <a:rPr lang="en-US" sz="1400" dirty="0">
                <a:solidFill>
                  <a:schemeClr val="tx1"/>
                </a:solidFill>
              </a:rPr>
              <a:t>To become certified on a higher phase of CAQH CORE Operating Rules, these stakeholders must be CORE-certified on the earlier phases.  Further, these stakeholders can leverage certifications from their vendors and clearinghouses to become CORE-certified themselves.</a:t>
            </a:r>
          </a:p>
          <a:p>
            <a:pPr marL="285750" indent="-285750">
              <a:buFont typeface="Wingdings" panose="05000000000000000000" pitchFamily="2" charset="2"/>
              <a:buChar char="§"/>
            </a:pPr>
            <a:r>
              <a:rPr lang="en-US" sz="1400" b="1" dirty="0">
                <a:solidFill>
                  <a:schemeClr val="tx1"/>
                </a:solidFill>
              </a:rPr>
              <a:t>Vendors and Clearinghouses: </a:t>
            </a:r>
            <a:r>
              <a:rPr lang="en-US" sz="1400" dirty="0">
                <a:solidFill>
                  <a:schemeClr val="tx1"/>
                </a:solidFill>
              </a:rPr>
              <a:t>Given that vendors/clearinghouses offer products and services that may only address certain transactions, these stakeholders may become CORE-certified on only the relevant CAQH CORE Operating Rules phases.</a:t>
            </a:r>
          </a:p>
          <a:p>
            <a:pPr marL="285750" indent="-285750">
              <a:buFont typeface="Wingdings" panose="05000000000000000000" pitchFamily="2" charset="2"/>
              <a:buChar char="§"/>
            </a:pPr>
            <a:r>
              <a:rPr lang="en-US" sz="1400" dirty="0">
                <a:solidFill>
                  <a:schemeClr val="tx1"/>
                </a:solidFill>
              </a:rPr>
              <a:t>CORE Certification on specific phases of the CAQH CORE Operating Rules can be completed concurrently or successively.</a:t>
            </a:r>
          </a:p>
        </p:txBody>
      </p:sp>
      <p:sp>
        <p:nvSpPr>
          <p:cNvPr id="3" name="Title 2"/>
          <p:cNvSpPr>
            <a:spLocks noGrp="1"/>
          </p:cNvSpPr>
          <p:nvPr>
            <p:ph type="title"/>
          </p:nvPr>
        </p:nvSpPr>
        <p:spPr/>
        <p:txBody>
          <a:bodyPr/>
          <a:lstStyle/>
          <a:p>
            <a:r>
              <a:rPr lang="en-US" b="1" dirty="0"/>
              <a:t>Types of CORE Seals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21</a:t>
            </a:fld>
            <a:endParaRPr lang="en-US" dirty="0">
              <a:solidFill>
                <a:prstClr val="white">
                  <a:lumMod val="50000"/>
                </a:prstClr>
              </a:solidFill>
            </a:endParaRPr>
          </a:p>
        </p:txBody>
      </p:sp>
      <p:cxnSp>
        <p:nvCxnSpPr>
          <p:cNvPr id="14" name="Straight Connector 13"/>
          <p:cNvCxnSpPr/>
          <p:nvPr/>
        </p:nvCxnSpPr>
        <p:spPr bwMode="auto">
          <a:xfrm flipH="1">
            <a:off x="7461605" y="1253393"/>
            <a:ext cx="16579" cy="5054825"/>
          </a:xfrm>
          <a:prstGeom prst="line">
            <a:avLst/>
          </a:prstGeom>
          <a:solidFill>
            <a:srgbClr val="99FF99"/>
          </a:solidFill>
          <a:ln w="28575" cap="flat" cmpd="sng" algn="ctr">
            <a:solidFill>
              <a:schemeClr val="bg1">
                <a:lumMod val="75000"/>
              </a:schemeClr>
            </a:solidFill>
            <a:prstDash val="solid"/>
            <a:round/>
            <a:headEnd type="none" w="med" len="med"/>
            <a:tailEnd type="none" w="med" len="med"/>
          </a:ln>
          <a:effectLst/>
        </p:spPr>
      </p:cxnSp>
      <p:grpSp>
        <p:nvGrpSpPr>
          <p:cNvPr id="27" name="Group 26"/>
          <p:cNvGrpSpPr/>
          <p:nvPr/>
        </p:nvGrpSpPr>
        <p:grpSpPr>
          <a:xfrm>
            <a:off x="7478184" y="1715553"/>
            <a:ext cx="4666523" cy="4058994"/>
            <a:chOff x="7478184" y="1777212"/>
            <a:chExt cx="4163010" cy="3629126"/>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6208" t="7452" r="50177" b="29315"/>
            <a:stretch/>
          </p:blipFill>
          <p:spPr>
            <a:xfrm>
              <a:off x="9861045" y="1777212"/>
              <a:ext cx="1670624" cy="1741253"/>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50415" t="6779" r="25174" b="30660"/>
            <a:stretch/>
          </p:blipFill>
          <p:spPr>
            <a:xfrm>
              <a:off x="7578641" y="3623744"/>
              <a:ext cx="1786950" cy="1782594"/>
            </a:xfrm>
            <a:prstGeom prst="rect">
              <a:avLst/>
            </a:prstGeom>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10343" r="74942" b="31005"/>
            <a:stretch/>
          </p:blipFill>
          <p:spPr>
            <a:xfrm>
              <a:off x="7478184" y="1866211"/>
              <a:ext cx="1813460" cy="1652254"/>
            </a:xfrm>
            <a:prstGeom prst="rect">
              <a:avLst/>
            </a:prstGeom>
          </p:spPr>
        </p:pic>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74065" t="8341" b="28426"/>
            <a:stretch/>
          </p:blipFill>
          <p:spPr>
            <a:xfrm>
              <a:off x="9751518" y="3612932"/>
              <a:ext cx="1889676" cy="1793406"/>
            </a:xfrm>
            <a:prstGeom prst="rect">
              <a:avLst/>
            </a:prstGeom>
          </p:spPr>
        </p:pic>
      </p:grpSp>
    </p:spTree>
    <p:extLst>
      <p:ext uri="{BB962C8B-B14F-4D97-AF65-F5344CB8AC3E}">
        <p14:creationId xmlns:p14="http://schemas.microsoft.com/office/powerpoint/2010/main" val="308073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74387" y="1130716"/>
            <a:ext cx="3324949" cy="400110"/>
          </a:xfrm>
          <a:prstGeom prst="rect">
            <a:avLst/>
          </a:prstGeom>
          <a:noFill/>
        </p:spPr>
        <p:txBody>
          <a:bodyPr wrap="none" rtlCol="0">
            <a:spAutoFit/>
          </a:bodyPr>
          <a:lstStyle/>
          <a:p>
            <a:r>
              <a:rPr lang="en-US" sz="1000" b="1" dirty="0">
                <a:hlinkClick r:id="rId2"/>
              </a:rPr>
              <a:t>http://www.caqh.org/core/core-certification-process</a:t>
            </a:r>
            <a:endParaRPr lang="en-US" sz="1000" b="1" dirty="0"/>
          </a:p>
          <a:p>
            <a:endParaRPr lang="en-US" sz="1000" dirty="0"/>
          </a:p>
        </p:txBody>
      </p:sp>
      <p:cxnSp>
        <p:nvCxnSpPr>
          <p:cNvPr id="35" name="Straight Connector 34"/>
          <p:cNvCxnSpPr/>
          <p:nvPr/>
        </p:nvCxnSpPr>
        <p:spPr bwMode="auto">
          <a:xfrm flipH="1">
            <a:off x="6104731" y="1130716"/>
            <a:ext cx="19050" cy="524151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bwMode="auto">
          <a:xfrm>
            <a:off x="7130984" y="1225570"/>
            <a:ext cx="226098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1</a:t>
            </a:r>
          </a:p>
          <a:p>
            <a:pPr algn="ctr">
              <a:defRPr/>
            </a:pPr>
            <a:r>
              <a:rPr lang="en-US" sz="1400" dirty="0">
                <a:solidFill>
                  <a:schemeClr val="bg1"/>
                </a:solidFill>
                <a:cs typeface="Arial" charset="0"/>
              </a:rPr>
              <a:t>Pre-certification Planning &amp; Systems Evaluation</a:t>
            </a:r>
          </a:p>
        </p:txBody>
      </p:sp>
      <p:sp>
        <p:nvSpPr>
          <p:cNvPr id="12" name="TextBox 11"/>
          <p:cNvSpPr txBox="1"/>
          <p:nvPr/>
        </p:nvSpPr>
        <p:spPr bwMode="auto">
          <a:xfrm>
            <a:off x="7132194" y="2573212"/>
            <a:ext cx="225856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2</a:t>
            </a:r>
          </a:p>
          <a:p>
            <a:pPr algn="ctr">
              <a:defRPr/>
            </a:pPr>
            <a:r>
              <a:rPr lang="en-US" sz="1400" dirty="0">
                <a:solidFill>
                  <a:schemeClr val="bg1"/>
                </a:solidFill>
                <a:cs typeface="Arial" charset="0"/>
              </a:rPr>
              <a:t>Sign and Submit CORE Pledge</a:t>
            </a:r>
          </a:p>
        </p:txBody>
      </p:sp>
      <p:sp>
        <p:nvSpPr>
          <p:cNvPr id="13" name="TextBox 12"/>
          <p:cNvSpPr txBox="1"/>
          <p:nvPr/>
        </p:nvSpPr>
        <p:spPr bwMode="auto">
          <a:xfrm>
            <a:off x="7132194" y="3920854"/>
            <a:ext cx="225856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3</a:t>
            </a:r>
          </a:p>
          <a:p>
            <a:pPr algn="ctr">
              <a:defRPr/>
            </a:pPr>
            <a:r>
              <a:rPr lang="en-US" sz="1400" dirty="0">
                <a:solidFill>
                  <a:schemeClr val="bg1"/>
                </a:solidFill>
                <a:cs typeface="Arial" charset="0"/>
              </a:rPr>
              <a:t>CORE Certification Testing</a:t>
            </a:r>
          </a:p>
        </p:txBody>
      </p:sp>
      <p:sp>
        <p:nvSpPr>
          <p:cNvPr id="14" name="TextBox 13"/>
          <p:cNvSpPr txBox="1"/>
          <p:nvPr/>
        </p:nvSpPr>
        <p:spPr bwMode="auto">
          <a:xfrm>
            <a:off x="7132194" y="5268497"/>
            <a:ext cx="225856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4</a:t>
            </a:r>
          </a:p>
          <a:p>
            <a:pPr algn="ctr">
              <a:defRPr/>
            </a:pPr>
            <a:r>
              <a:rPr lang="en-US" sz="1400" dirty="0">
                <a:solidFill>
                  <a:schemeClr val="bg1"/>
                </a:solidFill>
                <a:cs typeface="Arial" charset="0"/>
              </a:rPr>
              <a:t>Apply for CORE Certification Seal</a:t>
            </a:r>
          </a:p>
        </p:txBody>
      </p:sp>
      <p:sp>
        <p:nvSpPr>
          <p:cNvPr id="15" name="Right Arrow 57"/>
          <p:cNvSpPr>
            <a:spLocks noChangeArrowheads="1"/>
          </p:cNvSpPr>
          <p:nvPr/>
        </p:nvSpPr>
        <p:spPr bwMode="auto">
          <a:xfrm rot="5400000">
            <a:off x="8059867" y="2216295"/>
            <a:ext cx="403225" cy="217488"/>
          </a:xfrm>
          <a:prstGeom prst="rightArrow">
            <a:avLst>
              <a:gd name="adj1" fmla="val 50000"/>
              <a:gd name="adj2" fmla="val 49741"/>
            </a:avLst>
          </a:prstGeom>
          <a:solidFill>
            <a:srgbClr val="D3E1ED"/>
          </a:solidFill>
          <a:ln w="19050" algn="ctr">
            <a:solidFill>
              <a:srgbClr val="070359"/>
            </a:solidFill>
            <a:round/>
            <a:headEnd/>
            <a:tailEnd/>
          </a:ln>
        </p:spPr>
        <p:txBody>
          <a:bodyPr anchor="ctr"/>
          <a:lstStyle/>
          <a:p>
            <a:pPr algn="ctr"/>
            <a:endParaRPr lang="en-US"/>
          </a:p>
        </p:txBody>
      </p:sp>
      <p:sp>
        <p:nvSpPr>
          <p:cNvPr id="16" name="Right Arrow 58"/>
          <p:cNvSpPr>
            <a:spLocks noChangeArrowheads="1"/>
          </p:cNvSpPr>
          <p:nvPr/>
        </p:nvSpPr>
        <p:spPr bwMode="auto">
          <a:xfrm rot="5400000">
            <a:off x="8059867" y="3563938"/>
            <a:ext cx="403225" cy="217487"/>
          </a:xfrm>
          <a:prstGeom prst="rightArrow">
            <a:avLst>
              <a:gd name="adj1" fmla="val 50000"/>
              <a:gd name="adj2" fmla="val 49741"/>
            </a:avLst>
          </a:prstGeom>
          <a:solidFill>
            <a:srgbClr val="D3E1ED"/>
          </a:solidFill>
          <a:ln w="19050" algn="ctr">
            <a:solidFill>
              <a:srgbClr val="070359"/>
            </a:solidFill>
            <a:round/>
            <a:headEnd/>
            <a:tailEnd/>
          </a:ln>
        </p:spPr>
        <p:txBody>
          <a:bodyPr anchor="ctr"/>
          <a:lstStyle/>
          <a:p>
            <a:pPr algn="ctr"/>
            <a:endParaRPr lang="en-US"/>
          </a:p>
        </p:txBody>
      </p:sp>
      <p:sp>
        <p:nvSpPr>
          <p:cNvPr id="17" name="Right Arrow 60"/>
          <p:cNvSpPr>
            <a:spLocks noChangeArrowheads="1"/>
          </p:cNvSpPr>
          <p:nvPr/>
        </p:nvSpPr>
        <p:spPr bwMode="auto">
          <a:xfrm rot="5400000">
            <a:off x="8059867" y="4912373"/>
            <a:ext cx="403225" cy="215900"/>
          </a:xfrm>
          <a:prstGeom prst="rightArrow">
            <a:avLst>
              <a:gd name="adj1" fmla="val 50000"/>
              <a:gd name="adj2" fmla="val 50107"/>
            </a:avLst>
          </a:prstGeom>
          <a:solidFill>
            <a:srgbClr val="D3E1ED"/>
          </a:solidFill>
          <a:ln w="19050" algn="ctr">
            <a:solidFill>
              <a:srgbClr val="070359"/>
            </a:solidFill>
            <a:round/>
            <a:headEnd/>
            <a:tailEnd/>
          </a:ln>
        </p:spPr>
        <p:txBody>
          <a:bodyPr anchor="ctr"/>
          <a:lstStyle/>
          <a:p>
            <a:pPr algn="ctr"/>
            <a:endParaRPr lang="en-US"/>
          </a:p>
        </p:txBody>
      </p:sp>
      <p:sp>
        <p:nvSpPr>
          <p:cNvPr id="5" name="Title 4"/>
          <p:cNvSpPr>
            <a:spLocks noGrp="1"/>
          </p:cNvSpPr>
          <p:nvPr>
            <p:ph type="title"/>
          </p:nvPr>
        </p:nvSpPr>
        <p:spPr>
          <a:xfrm>
            <a:off x="267419" y="363158"/>
            <a:ext cx="10249769" cy="569913"/>
          </a:xfrm>
        </p:spPr>
        <p:txBody>
          <a:bodyPr/>
          <a:lstStyle/>
          <a:p>
            <a:r>
              <a:rPr lang="en-US" b="1" dirty="0"/>
              <a:t>CORE Certification’s Four Component Process</a:t>
            </a:r>
            <a:br>
              <a:rPr lang="en-US" sz="2000" i="1" dirty="0"/>
            </a:br>
            <a:endParaRPr lang="en-US" sz="2000" i="1" dirty="0"/>
          </a:p>
        </p:txBody>
      </p:sp>
      <p:sp>
        <p:nvSpPr>
          <p:cNvPr id="20"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800" dirty="0">
                <a:solidFill>
                  <a:schemeClr val="bg1">
                    <a:lumMod val="50000"/>
                  </a:schemeClr>
                </a:solidFill>
                <a:latin typeface="+mn-lt"/>
              </a:rPr>
              <a:t>22</a:t>
            </a:r>
          </a:p>
        </p:txBody>
      </p:sp>
      <p:pic>
        <p:nvPicPr>
          <p:cNvPr id="3" name="Picture 2"/>
          <p:cNvPicPr>
            <a:picLocks noChangeAspect="1"/>
          </p:cNvPicPr>
          <p:nvPr/>
        </p:nvPicPr>
        <p:blipFill>
          <a:blip r:embed="rId3"/>
          <a:stretch>
            <a:fillRect/>
          </a:stretch>
        </p:blipFill>
        <p:spPr>
          <a:xfrm>
            <a:off x="1276220" y="1448407"/>
            <a:ext cx="4250444" cy="4339431"/>
          </a:xfrm>
          <a:prstGeom prst="rect">
            <a:avLst/>
          </a:prstGeom>
        </p:spPr>
      </p:pic>
      <p:sp>
        <p:nvSpPr>
          <p:cNvPr id="7" name="Rectangle 6"/>
          <p:cNvSpPr/>
          <p:nvPr/>
        </p:nvSpPr>
        <p:spPr bwMode="auto">
          <a:xfrm>
            <a:off x="2827723" y="4697161"/>
            <a:ext cx="2953080" cy="67493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a:latin typeface="Times New Roman" pitchFamily="18" charset="0"/>
            </a:endParaRPr>
          </a:p>
        </p:txBody>
      </p:sp>
      <p:sp>
        <p:nvSpPr>
          <p:cNvPr id="40" name="Rectangle 39"/>
          <p:cNvSpPr/>
          <p:nvPr/>
        </p:nvSpPr>
        <p:spPr bwMode="auto">
          <a:xfrm>
            <a:off x="1581442" y="2677987"/>
            <a:ext cx="1108594" cy="10224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a:solidFill>
                <a:srgbClr val="D8D6D6"/>
              </a:solidFill>
              <a:latin typeface="Times New Roman" pitchFamily="18" charset="0"/>
            </a:endParaRPr>
          </a:p>
        </p:txBody>
      </p:sp>
    </p:spTree>
    <p:extLst>
      <p:ext uri="{BB962C8B-B14F-4D97-AF65-F5344CB8AC3E}">
        <p14:creationId xmlns:p14="http://schemas.microsoft.com/office/powerpoint/2010/main" val="2297332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541" y="347797"/>
            <a:ext cx="10275648" cy="569913"/>
          </a:xfrm>
        </p:spPr>
        <p:txBody>
          <a:bodyPr/>
          <a:lstStyle/>
          <a:p>
            <a:r>
              <a:rPr lang="en-US" b="1" dirty="0"/>
              <a:t>1: Pre-certification Planning and Systems Evaluation</a:t>
            </a:r>
            <a:br>
              <a:rPr lang="en-US" sz="2000" i="1" dirty="0"/>
            </a:br>
            <a:endParaRPr lang="en-US" sz="2000" i="1" dirty="0"/>
          </a:p>
        </p:txBody>
      </p:sp>
      <p:cxnSp>
        <p:nvCxnSpPr>
          <p:cNvPr id="19" name="Straight Connector 18"/>
          <p:cNvCxnSpPr/>
          <p:nvPr/>
        </p:nvCxnSpPr>
        <p:spPr bwMode="auto">
          <a:xfrm flipH="1">
            <a:off x="6085681" y="1159910"/>
            <a:ext cx="19050" cy="524151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extBox 22"/>
          <p:cNvSpPr txBox="1"/>
          <p:nvPr/>
        </p:nvSpPr>
        <p:spPr bwMode="auto">
          <a:xfrm>
            <a:off x="1800341" y="4789988"/>
            <a:ext cx="2662737" cy="919401"/>
          </a:xfrm>
          <a:prstGeom prst="roundRect">
            <a:avLst/>
          </a:prstGeom>
          <a:solidFill>
            <a:srgbClr val="D3E1ED"/>
          </a:solidFill>
          <a:ln w="28575">
            <a:solidFill>
              <a:srgbClr val="0869B9"/>
            </a:solidFill>
          </a:ln>
        </p:spPr>
        <p:txBody>
          <a:bodyPr wrap="square">
            <a:spAutoFit/>
          </a:bodyPr>
          <a:lstStyle/>
          <a:p>
            <a:pPr>
              <a:spcAft>
                <a:spcPts val="600"/>
              </a:spcAft>
              <a:defRPr/>
            </a:pPr>
            <a:r>
              <a:rPr lang="en-US" sz="1200" dirty="0">
                <a:solidFill>
                  <a:srgbClr val="07035D"/>
                </a:solidFill>
                <a:cs typeface="Arial" charset="0"/>
              </a:rPr>
              <a:t>Understand requirements of the CAQH CORE Operating Rules and scope your internal efforts to adopt and implement the operating rules</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560" y="3064772"/>
            <a:ext cx="932297" cy="1278024"/>
          </a:xfrm>
          <a:prstGeom prst="rect">
            <a:avLst/>
          </a:prstGeom>
        </p:spPr>
      </p:pic>
      <p:sp>
        <p:nvSpPr>
          <p:cNvPr id="10"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800" dirty="0">
                <a:solidFill>
                  <a:schemeClr val="bg1">
                    <a:lumMod val="50000"/>
                  </a:schemeClr>
                </a:solidFill>
                <a:latin typeface="+mn-lt"/>
              </a:rPr>
              <a:t>23</a:t>
            </a:r>
          </a:p>
        </p:txBody>
      </p:sp>
      <p:sp>
        <p:nvSpPr>
          <p:cNvPr id="11" name="TextBox 10"/>
          <p:cNvSpPr txBox="1"/>
          <p:nvPr/>
        </p:nvSpPr>
        <p:spPr bwMode="auto">
          <a:xfrm>
            <a:off x="2001214" y="1766283"/>
            <a:ext cx="226098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1</a:t>
            </a:r>
          </a:p>
          <a:p>
            <a:pPr algn="ctr">
              <a:defRPr/>
            </a:pPr>
            <a:r>
              <a:rPr lang="en-US" sz="1400" dirty="0">
                <a:solidFill>
                  <a:schemeClr val="bg1"/>
                </a:solidFill>
                <a:cs typeface="Arial" charset="0"/>
              </a:rPr>
              <a:t>Pre-certification Planning &amp; Systems Evaluation</a:t>
            </a:r>
          </a:p>
        </p:txBody>
      </p:sp>
      <p:pic>
        <p:nvPicPr>
          <p:cNvPr id="6" name="Content Placeholder 5"/>
          <p:cNvPicPr>
            <a:picLocks noGrp="1" noChangeAspect="1"/>
          </p:cNvPicPr>
          <p:nvPr>
            <p:ph idx="1"/>
          </p:nvPr>
        </p:nvPicPr>
        <p:blipFill>
          <a:blip r:embed="rId3"/>
          <a:stretch>
            <a:fillRect/>
          </a:stretch>
        </p:blipFill>
        <p:spPr>
          <a:xfrm>
            <a:off x="7168477" y="1303762"/>
            <a:ext cx="3699548" cy="4835327"/>
          </a:xfrm>
          <a:prstGeom prst="rect">
            <a:avLst/>
          </a:prstGeom>
        </p:spPr>
      </p:pic>
    </p:spTree>
    <p:extLst>
      <p:ext uri="{BB962C8B-B14F-4D97-AF65-F5344CB8AC3E}">
        <p14:creationId xmlns:p14="http://schemas.microsoft.com/office/powerpoint/2010/main" val="372067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2: Sign and Submit the CORE Pledge</a:t>
            </a:r>
            <a:endParaRPr lang="en-US" sz="2000" i="1" dirty="0"/>
          </a:p>
        </p:txBody>
      </p:sp>
      <p:cxnSp>
        <p:nvCxnSpPr>
          <p:cNvPr id="11" name="Straight Connector 10"/>
          <p:cNvCxnSpPr/>
          <p:nvPr/>
        </p:nvCxnSpPr>
        <p:spPr bwMode="auto">
          <a:xfrm>
            <a:off x="6083515" y="1226508"/>
            <a:ext cx="0" cy="514252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bwMode="auto">
          <a:xfrm>
            <a:off x="1500148" y="4859728"/>
            <a:ext cx="3535736" cy="714375"/>
          </a:xfrm>
          <a:prstGeom prst="roundRect">
            <a:avLst/>
          </a:prstGeom>
          <a:solidFill>
            <a:srgbClr val="D3E1ED"/>
          </a:solidFill>
          <a:ln w="28575">
            <a:solidFill>
              <a:srgbClr val="0869B9"/>
            </a:solidFill>
          </a:ln>
        </p:spPr>
        <p:txBody>
          <a:bodyPr>
            <a:spAutoFit/>
          </a:bodyPr>
          <a:lstStyle/>
          <a:p>
            <a:pPr>
              <a:spcBef>
                <a:spcPts val="600"/>
              </a:spcBef>
              <a:spcAft>
                <a:spcPts val="600"/>
              </a:spcAft>
              <a:defRPr/>
            </a:pPr>
            <a:r>
              <a:rPr lang="en-US" sz="1200" dirty="0">
                <a:solidFill>
                  <a:srgbClr val="07035D"/>
                </a:solidFill>
                <a:cs typeface="Arial" charset="0"/>
              </a:rPr>
              <a:t>Formally communicate your intent to pursue CORE Certification for a given phase of CAQH CORE Operating Rules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187" y="3020492"/>
            <a:ext cx="1184459" cy="1184459"/>
          </a:xfrm>
          <a:prstGeom prst="rect">
            <a:avLst/>
          </a:prstGeom>
        </p:spPr>
      </p:pic>
      <p:sp>
        <p:nvSpPr>
          <p:cNvPr id="15"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800" dirty="0">
                <a:solidFill>
                  <a:schemeClr val="bg1">
                    <a:lumMod val="50000"/>
                  </a:schemeClr>
                </a:solidFill>
                <a:latin typeface="+mn-lt"/>
              </a:rPr>
              <a:t>24</a:t>
            </a:r>
          </a:p>
        </p:txBody>
      </p:sp>
      <p:sp>
        <p:nvSpPr>
          <p:cNvPr id="16" name="TextBox 15"/>
          <p:cNvSpPr txBox="1"/>
          <p:nvPr/>
        </p:nvSpPr>
        <p:spPr bwMode="auto">
          <a:xfrm>
            <a:off x="2137132" y="1555350"/>
            <a:ext cx="225856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2</a:t>
            </a:r>
          </a:p>
          <a:p>
            <a:pPr algn="ctr">
              <a:defRPr/>
            </a:pPr>
            <a:r>
              <a:rPr lang="en-US" sz="1400" dirty="0">
                <a:solidFill>
                  <a:schemeClr val="bg1"/>
                </a:solidFill>
                <a:cs typeface="Arial" charset="0"/>
              </a:rPr>
              <a:t>Sign and Submit CORE Pledge</a:t>
            </a:r>
          </a:p>
        </p:txBody>
      </p:sp>
      <p:sp>
        <p:nvSpPr>
          <p:cNvPr id="4" name="AutoShape 2" descr="blob:null/58c6cb60-dcb8-436e-b04b-2e30114c728d"/>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3"/>
          <a:srcRect r="11360" b="71333"/>
          <a:stretch/>
        </p:blipFill>
        <p:spPr>
          <a:xfrm>
            <a:off x="7131146" y="1305926"/>
            <a:ext cx="3992655" cy="1170574"/>
          </a:xfrm>
          <a:prstGeom prst="rect">
            <a:avLst/>
          </a:prstGeom>
        </p:spPr>
      </p:pic>
      <p:pic>
        <p:nvPicPr>
          <p:cNvPr id="12" name="Picture 11"/>
          <p:cNvPicPr>
            <a:picLocks noChangeAspect="1"/>
          </p:cNvPicPr>
          <p:nvPr/>
        </p:nvPicPr>
        <p:blipFill>
          <a:blip r:embed="rId4"/>
          <a:stretch>
            <a:fillRect/>
          </a:stretch>
        </p:blipFill>
        <p:spPr>
          <a:xfrm>
            <a:off x="7456759" y="2535628"/>
            <a:ext cx="3341427" cy="3645782"/>
          </a:xfrm>
          <a:prstGeom prst="rect">
            <a:avLst/>
          </a:prstGeom>
        </p:spPr>
      </p:pic>
    </p:spTree>
    <p:extLst>
      <p:ext uri="{BB962C8B-B14F-4D97-AF65-F5344CB8AC3E}">
        <p14:creationId xmlns:p14="http://schemas.microsoft.com/office/powerpoint/2010/main" val="391766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166" y="353102"/>
            <a:ext cx="10267021" cy="569913"/>
          </a:xfrm>
        </p:spPr>
        <p:txBody>
          <a:bodyPr/>
          <a:lstStyle/>
          <a:p>
            <a:r>
              <a:rPr lang="fr-FR" b="1" dirty="0"/>
              <a:t>3: CORE Certification Testing</a:t>
            </a:r>
            <a:br>
              <a:rPr lang="fr-FR" sz="2000" i="1" dirty="0"/>
            </a:br>
            <a:endParaRPr lang="en-US" sz="2000" i="1" dirty="0"/>
          </a:p>
        </p:txBody>
      </p:sp>
      <p:cxnSp>
        <p:nvCxnSpPr>
          <p:cNvPr id="16" name="Straight Connector 15"/>
          <p:cNvCxnSpPr/>
          <p:nvPr/>
        </p:nvCxnSpPr>
        <p:spPr bwMode="auto">
          <a:xfrm>
            <a:off x="6104730" y="1176645"/>
            <a:ext cx="0" cy="514252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bwMode="auto">
          <a:xfrm>
            <a:off x="1536744" y="4606630"/>
            <a:ext cx="3530596" cy="919401"/>
          </a:xfrm>
          <a:prstGeom prst="roundRect">
            <a:avLst/>
          </a:prstGeom>
          <a:solidFill>
            <a:srgbClr val="D3E1ED"/>
          </a:solidFill>
          <a:ln w="28575">
            <a:solidFill>
              <a:srgbClr val="0869B9"/>
            </a:solidFill>
          </a:ln>
        </p:spPr>
        <p:txBody>
          <a:bodyPr>
            <a:spAutoFit/>
          </a:bodyPr>
          <a:lstStyle/>
          <a:p>
            <a:pPr>
              <a:spcBef>
                <a:spcPts val="600"/>
              </a:spcBef>
              <a:spcAft>
                <a:spcPts val="600"/>
              </a:spcAft>
              <a:defRPr/>
            </a:pPr>
            <a:r>
              <a:rPr lang="en-US" sz="1200" dirty="0">
                <a:solidFill>
                  <a:srgbClr val="07035D"/>
                </a:solidFill>
                <a:cs typeface="Arial" charset="0"/>
              </a:rPr>
              <a:t>An entity seeking CORE Certification works with a CORE-authorized testing vendor to perform tests based upon CORE Phase I-IV testing criteria specific to that entity’s stakeholder type. </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1827" y="2893858"/>
            <a:ext cx="1071090" cy="1071090"/>
          </a:xfrm>
          <a:prstGeom prst="rect">
            <a:avLst/>
          </a:prstGeom>
        </p:spPr>
      </p:pic>
      <p:sp>
        <p:nvSpPr>
          <p:cNvPr id="18"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800" dirty="0">
                <a:solidFill>
                  <a:schemeClr val="bg1">
                    <a:lumMod val="50000"/>
                  </a:schemeClr>
                </a:solidFill>
                <a:latin typeface="+mn-lt"/>
              </a:rPr>
              <a:t>25</a:t>
            </a:r>
          </a:p>
        </p:txBody>
      </p:sp>
      <p:sp>
        <p:nvSpPr>
          <p:cNvPr id="20" name="TextBox 19"/>
          <p:cNvSpPr txBox="1"/>
          <p:nvPr/>
        </p:nvSpPr>
        <p:spPr bwMode="auto">
          <a:xfrm>
            <a:off x="2158088" y="1400880"/>
            <a:ext cx="225856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3</a:t>
            </a:r>
          </a:p>
          <a:p>
            <a:pPr algn="ctr">
              <a:defRPr/>
            </a:pPr>
            <a:r>
              <a:rPr lang="en-US" sz="1400" dirty="0">
                <a:solidFill>
                  <a:schemeClr val="bg1"/>
                </a:solidFill>
                <a:cs typeface="Arial" charset="0"/>
              </a:rPr>
              <a:t>CORE Certification Testing</a:t>
            </a:r>
          </a:p>
        </p:txBody>
      </p:sp>
      <p:pic>
        <p:nvPicPr>
          <p:cNvPr id="5" name="Picture 4"/>
          <p:cNvPicPr>
            <a:picLocks noChangeAspect="1"/>
          </p:cNvPicPr>
          <p:nvPr/>
        </p:nvPicPr>
        <p:blipFill>
          <a:blip r:embed="rId3"/>
          <a:stretch>
            <a:fillRect/>
          </a:stretch>
        </p:blipFill>
        <p:spPr>
          <a:xfrm>
            <a:off x="6698469" y="1412123"/>
            <a:ext cx="4511387" cy="4113908"/>
          </a:xfrm>
          <a:prstGeom prst="rect">
            <a:avLst/>
          </a:prstGeom>
        </p:spPr>
      </p:pic>
    </p:spTree>
    <p:extLst>
      <p:ext uri="{BB962C8B-B14F-4D97-AF65-F5344CB8AC3E}">
        <p14:creationId xmlns:p14="http://schemas.microsoft.com/office/powerpoint/2010/main" val="3460019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407" y="245009"/>
            <a:ext cx="10277351" cy="569913"/>
          </a:xfrm>
        </p:spPr>
        <p:txBody>
          <a:bodyPr/>
          <a:lstStyle/>
          <a:p>
            <a:r>
              <a:rPr lang="en-US" b="1" dirty="0"/>
              <a:t>4: Applying for the CORE Seal</a:t>
            </a:r>
            <a:endParaRPr lang="en-US" sz="2000" b="1" i="1" dirty="0"/>
          </a:p>
        </p:txBody>
      </p:sp>
      <p:cxnSp>
        <p:nvCxnSpPr>
          <p:cNvPr id="18" name="Straight Connector 17"/>
          <p:cNvCxnSpPr/>
          <p:nvPr/>
        </p:nvCxnSpPr>
        <p:spPr bwMode="auto">
          <a:xfrm flipH="1">
            <a:off x="5629310" y="1232772"/>
            <a:ext cx="5017" cy="454673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TextBox 25"/>
          <p:cNvSpPr txBox="1"/>
          <p:nvPr/>
        </p:nvSpPr>
        <p:spPr bwMode="auto">
          <a:xfrm>
            <a:off x="1564937" y="4925835"/>
            <a:ext cx="2954254" cy="715089"/>
          </a:xfrm>
          <a:prstGeom prst="roundRect">
            <a:avLst/>
          </a:prstGeom>
          <a:solidFill>
            <a:srgbClr val="D3E1ED"/>
          </a:solidFill>
          <a:ln w="28575">
            <a:solidFill>
              <a:srgbClr val="0869B9"/>
            </a:solidFill>
          </a:ln>
        </p:spPr>
        <p:txBody>
          <a:bodyPr wrap="square">
            <a:spAutoFit/>
          </a:bodyPr>
          <a:lstStyle/>
          <a:p>
            <a:pPr>
              <a:spcBef>
                <a:spcPts val="600"/>
              </a:spcBef>
              <a:spcAft>
                <a:spcPts val="600"/>
              </a:spcAft>
              <a:defRPr/>
            </a:pPr>
            <a:r>
              <a:rPr lang="en-US" sz="1200" dirty="0">
                <a:solidFill>
                  <a:srgbClr val="07035D"/>
                </a:solidFill>
                <a:cs typeface="Arial" charset="0"/>
              </a:rPr>
              <a:t>Complete and submit a CORE Seal Application Form, CORE HIPAA Attestation Form, and CORE Seal Fee.</a:t>
            </a:r>
          </a:p>
        </p:txBody>
      </p:sp>
      <p:sp>
        <p:nvSpPr>
          <p:cNvPr id="19"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800" dirty="0">
                <a:solidFill>
                  <a:schemeClr val="bg1">
                    <a:lumMod val="50000"/>
                  </a:schemeClr>
                </a:solidFill>
                <a:latin typeface="+mn-lt"/>
              </a:rPr>
              <a:t>26</a:t>
            </a:r>
          </a:p>
        </p:txBody>
      </p:sp>
      <p:sp>
        <p:nvSpPr>
          <p:cNvPr id="21" name="TextBox 20"/>
          <p:cNvSpPr txBox="1"/>
          <p:nvPr/>
        </p:nvSpPr>
        <p:spPr bwMode="auto">
          <a:xfrm>
            <a:off x="1912781" y="1363830"/>
            <a:ext cx="2258568" cy="851297"/>
          </a:xfrm>
          <a:prstGeom prst="roundRect">
            <a:avLst/>
          </a:prstGeom>
          <a:solidFill>
            <a:srgbClr val="0167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a:spAutoFit/>
          </a:bodyPr>
          <a:lstStyle/>
          <a:p>
            <a:pPr algn="ctr">
              <a:defRPr/>
            </a:pPr>
            <a:r>
              <a:rPr lang="en-US" sz="1600" b="1" u="sng" dirty="0">
                <a:solidFill>
                  <a:schemeClr val="bg1"/>
                </a:solidFill>
                <a:cs typeface="Arial" charset="0"/>
              </a:rPr>
              <a:t>Component 4</a:t>
            </a:r>
          </a:p>
          <a:p>
            <a:pPr algn="ctr">
              <a:defRPr/>
            </a:pPr>
            <a:r>
              <a:rPr lang="en-US" sz="1400" dirty="0">
                <a:solidFill>
                  <a:schemeClr val="bg1"/>
                </a:solidFill>
                <a:cs typeface="Arial" charset="0"/>
              </a:rPr>
              <a:t>Apply for CORE Certification Seal</a:t>
            </a:r>
          </a:p>
        </p:txBody>
      </p:sp>
      <p:pic>
        <p:nvPicPr>
          <p:cNvPr id="2" name="Picture 1"/>
          <p:cNvPicPr>
            <a:picLocks noChangeAspect="1"/>
          </p:cNvPicPr>
          <p:nvPr/>
        </p:nvPicPr>
        <p:blipFill>
          <a:blip r:embed="rId2"/>
          <a:stretch>
            <a:fillRect/>
          </a:stretch>
        </p:blipFill>
        <p:spPr>
          <a:xfrm>
            <a:off x="2037176" y="2608383"/>
            <a:ext cx="2009775" cy="2085975"/>
          </a:xfrm>
          <a:prstGeom prst="rect">
            <a:avLst/>
          </a:prstGeom>
        </p:spPr>
      </p:pic>
      <p:pic>
        <p:nvPicPr>
          <p:cNvPr id="4" name="Picture 3"/>
          <p:cNvPicPr>
            <a:picLocks noChangeAspect="1"/>
          </p:cNvPicPr>
          <p:nvPr/>
        </p:nvPicPr>
        <p:blipFill rotWithShape="1">
          <a:blip r:embed="rId3"/>
          <a:srcRect b="69027"/>
          <a:stretch/>
        </p:blipFill>
        <p:spPr>
          <a:xfrm>
            <a:off x="5753707" y="1155914"/>
            <a:ext cx="4557713" cy="1210616"/>
          </a:xfrm>
          <a:prstGeom prst="rect">
            <a:avLst/>
          </a:prstGeom>
        </p:spPr>
      </p:pic>
      <p:cxnSp>
        <p:nvCxnSpPr>
          <p:cNvPr id="20" name="Straight Connector 19"/>
          <p:cNvCxnSpPr/>
          <p:nvPr/>
        </p:nvCxnSpPr>
        <p:spPr bwMode="auto">
          <a:xfrm flipH="1">
            <a:off x="5935368" y="2325139"/>
            <a:ext cx="5832517" cy="35594"/>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bwMode="auto">
          <a:xfrm flipH="1">
            <a:off x="9176883" y="2404115"/>
            <a:ext cx="9526" cy="3417274"/>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12" name="Picture 11"/>
          <p:cNvPicPr>
            <a:picLocks noChangeAspect="1"/>
          </p:cNvPicPr>
          <p:nvPr/>
        </p:nvPicPr>
        <p:blipFill rotWithShape="1">
          <a:blip r:embed="rId4"/>
          <a:srcRect l="5798" t="11618" r="8298" b="2824"/>
          <a:stretch/>
        </p:blipFill>
        <p:spPr>
          <a:xfrm>
            <a:off x="9262341" y="2608383"/>
            <a:ext cx="2665547" cy="2911734"/>
          </a:xfrm>
          <a:prstGeom prst="rect">
            <a:avLst/>
          </a:prstGeom>
        </p:spPr>
      </p:pic>
      <p:grpSp>
        <p:nvGrpSpPr>
          <p:cNvPr id="27" name="Group 26"/>
          <p:cNvGrpSpPr/>
          <p:nvPr/>
        </p:nvGrpSpPr>
        <p:grpSpPr>
          <a:xfrm>
            <a:off x="5921098" y="2445271"/>
            <a:ext cx="3095590" cy="3511016"/>
            <a:chOff x="5876960" y="2413534"/>
            <a:chExt cx="3143146" cy="3836596"/>
          </a:xfrm>
        </p:grpSpPr>
        <p:pic>
          <p:nvPicPr>
            <p:cNvPr id="11" name="Picture 10"/>
            <p:cNvPicPr>
              <a:picLocks noChangeAspect="1"/>
            </p:cNvPicPr>
            <p:nvPr/>
          </p:nvPicPr>
          <p:blipFill>
            <a:blip r:embed="rId5"/>
            <a:stretch>
              <a:fillRect/>
            </a:stretch>
          </p:blipFill>
          <p:spPr>
            <a:xfrm>
              <a:off x="5876960" y="2413534"/>
              <a:ext cx="3116815" cy="2067382"/>
            </a:xfrm>
            <a:prstGeom prst="rect">
              <a:avLst/>
            </a:prstGeom>
          </p:spPr>
        </p:pic>
        <p:pic>
          <p:nvPicPr>
            <p:cNvPr id="24" name="Picture 23"/>
            <p:cNvPicPr>
              <a:picLocks noChangeAspect="1"/>
            </p:cNvPicPr>
            <p:nvPr/>
          </p:nvPicPr>
          <p:blipFill rotWithShape="1">
            <a:blip r:embed="rId6"/>
            <a:srcRect l="1818" r="8262" b="5717"/>
            <a:stretch/>
          </p:blipFill>
          <p:spPr>
            <a:xfrm>
              <a:off x="5876960" y="4475562"/>
              <a:ext cx="3143146" cy="1774568"/>
            </a:xfrm>
            <a:prstGeom prst="rect">
              <a:avLst/>
            </a:prstGeom>
          </p:spPr>
        </p:pic>
      </p:grpSp>
      <p:pic>
        <p:nvPicPr>
          <p:cNvPr id="28" name="Picture 27"/>
          <p:cNvPicPr>
            <a:picLocks noChangeAspect="1"/>
          </p:cNvPicPr>
          <p:nvPr/>
        </p:nvPicPr>
        <p:blipFill>
          <a:blip r:embed="rId7"/>
          <a:stretch>
            <a:fillRect/>
          </a:stretch>
        </p:blipFill>
        <p:spPr>
          <a:xfrm>
            <a:off x="9372537" y="5520117"/>
            <a:ext cx="2322790" cy="120807"/>
          </a:xfrm>
          <a:prstGeom prst="rect">
            <a:avLst/>
          </a:prstGeom>
        </p:spPr>
      </p:pic>
    </p:spTree>
    <p:extLst>
      <p:ext uri="{BB962C8B-B14F-4D97-AF65-F5344CB8AC3E}">
        <p14:creationId xmlns:p14="http://schemas.microsoft.com/office/powerpoint/2010/main" val="1653922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p:txBody>
          <a:bodyPr/>
          <a:lstStyle/>
          <a:p>
            <a:r>
              <a:rPr lang="en-US" altLang="en-US" b="1" dirty="0"/>
              <a:t>Voluntary CORE Certification: Resources</a:t>
            </a:r>
          </a:p>
        </p:txBody>
      </p:sp>
      <p:sp>
        <p:nvSpPr>
          <p:cNvPr id="7170" name="Content Placeholder 1"/>
          <p:cNvSpPr>
            <a:spLocks noGrp="1"/>
          </p:cNvSpPr>
          <p:nvPr>
            <p:ph idx="4294967295"/>
          </p:nvPr>
        </p:nvSpPr>
        <p:spPr>
          <a:xfrm>
            <a:off x="319177" y="1449239"/>
            <a:ext cx="11499012" cy="4712642"/>
          </a:xfrm>
        </p:spPr>
        <p:txBody>
          <a:bodyPr/>
          <a:lstStyle/>
          <a:p>
            <a:pPr marL="628650">
              <a:defRPr/>
            </a:pPr>
            <a:r>
              <a:rPr lang="en-US" altLang="en-US" sz="2000" dirty="0">
                <a:hlinkClick r:id="rId3"/>
              </a:rPr>
              <a:t>CAQH CORE Analysis and Planning Guides</a:t>
            </a:r>
            <a:r>
              <a:rPr lang="en-US" altLang="en-US" sz="2000" dirty="0">
                <a:solidFill>
                  <a:schemeClr val="tx1"/>
                </a:solidFill>
              </a:rPr>
              <a:t>:</a:t>
            </a:r>
            <a:r>
              <a:rPr lang="en-US" altLang="en-US" sz="2000" dirty="0"/>
              <a:t> </a:t>
            </a:r>
            <a:r>
              <a:rPr lang="en-US" altLang="en-US" sz="2000" dirty="0">
                <a:solidFill>
                  <a:schemeClr val="tx1"/>
                </a:solidFill>
              </a:rPr>
              <a:t>Identifies system/software gaps and helps create a project plan to complete any necessary system remediation.</a:t>
            </a:r>
          </a:p>
          <a:p>
            <a:pPr marL="628650">
              <a:defRPr/>
            </a:pPr>
            <a:r>
              <a:rPr lang="en-US" altLang="en-US" sz="2000" dirty="0">
                <a:hlinkClick r:id="rId4"/>
              </a:rPr>
              <a:t>CAQH CORE Certification Test Suites </a:t>
            </a:r>
            <a:r>
              <a:rPr lang="en-US" altLang="en-US" sz="2000" dirty="0"/>
              <a:t>&amp; </a:t>
            </a:r>
            <a:r>
              <a:rPr lang="en-US" altLang="en-US" sz="2000" dirty="0">
                <a:hlinkClick r:id="rId4"/>
              </a:rPr>
              <a:t>CAQH CORE Master Test Bed Data</a:t>
            </a:r>
            <a:r>
              <a:rPr lang="en-US" altLang="en-US" sz="2000" dirty="0">
                <a:solidFill>
                  <a:schemeClr val="tx1"/>
                </a:solidFill>
              </a:rPr>
              <a:t>:</a:t>
            </a:r>
            <a:r>
              <a:rPr lang="en-US" altLang="en-US" sz="2000" dirty="0"/>
              <a:t> </a:t>
            </a:r>
            <a:r>
              <a:rPr lang="en-US" altLang="en-US" sz="2000" dirty="0">
                <a:solidFill>
                  <a:schemeClr val="tx1"/>
                </a:solidFill>
              </a:rPr>
              <a:t>Identifies stakeholder-specific conformance testing requirements of the CAQH CORE Operating Rules for voluntary CAQH CORE Certification.</a:t>
            </a:r>
          </a:p>
          <a:p>
            <a:pPr marL="628650">
              <a:defRPr/>
            </a:pPr>
            <a:r>
              <a:rPr lang="en-US" altLang="en-US" sz="2000" dirty="0">
                <a:solidFill>
                  <a:schemeClr val="tx1"/>
                </a:solidFill>
              </a:rPr>
              <a:t>CAQH CORE staff support via phone (202.517.0375) and email (</a:t>
            </a:r>
            <a:r>
              <a:rPr lang="en-US" altLang="en-US" sz="2000" dirty="0">
                <a:hlinkClick r:id="rId5"/>
              </a:rPr>
              <a:t>CORE@CAQH.org</a:t>
            </a:r>
            <a:r>
              <a:rPr lang="en-US" altLang="en-US" sz="2000" dirty="0">
                <a:solidFill>
                  <a:schemeClr val="tx1"/>
                </a:solidFill>
              </a:rPr>
              <a:t>).</a:t>
            </a:r>
          </a:p>
          <a:p>
            <a:pPr marL="628650">
              <a:defRPr/>
            </a:pPr>
            <a:r>
              <a:rPr lang="en-US" altLang="en-US" sz="2000" dirty="0">
                <a:solidFill>
                  <a:schemeClr val="tx1"/>
                </a:solidFill>
              </a:rPr>
              <a:t>Free resources from </a:t>
            </a:r>
            <a:r>
              <a:rPr lang="en-US" altLang="en-US" sz="2000" dirty="0" err="1">
                <a:solidFill>
                  <a:schemeClr val="tx1"/>
                </a:solidFill>
              </a:rPr>
              <a:t>Edifecs</a:t>
            </a:r>
            <a:r>
              <a:rPr lang="en-US" altLang="en-US" sz="2000" dirty="0">
                <a:solidFill>
                  <a:schemeClr val="tx1"/>
                </a:solidFill>
              </a:rPr>
              <a:t>, CORE-authorized Testing Vendor </a:t>
            </a:r>
            <a:r>
              <a:rPr lang="en-US" altLang="en-US" sz="2000" dirty="0"/>
              <a:t>(</a:t>
            </a:r>
            <a:r>
              <a:rPr lang="en-US" altLang="en-US" sz="2000" dirty="0">
                <a:hlinkClick r:id="rId6"/>
              </a:rPr>
              <a:t>Info.CoreCertification@edifecs.com</a:t>
            </a:r>
            <a:r>
              <a:rPr lang="en-US" altLang="en-US" sz="2000" dirty="0">
                <a:solidFill>
                  <a:schemeClr val="tx1"/>
                </a:solidFill>
              </a:rPr>
              <a:t>).</a:t>
            </a:r>
            <a:r>
              <a:rPr lang="en-US" altLang="en-US" sz="2000" dirty="0"/>
              <a:t> </a:t>
            </a:r>
          </a:p>
          <a:p>
            <a:pPr marL="628650">
              <a:defRPr/>
            </a:pPr>
            <a:r>
              <a:rPr lang="en-US" altLang="en-US" sz="2000" dirty="0">
                <a:hlinkClick r:id="rId7"/>
              </a:rPr>
              <a:t>CAQH CORE FAQs</a:t>
            </a:r>
            <a:r>
              <a:rPr lang="en-US" altLang="en-US" sz="2000" dirty="0">
                <a:solidFill>
                  <a:schemeClr val="tx1"/>
                </a:solidFill>
              </a:rPr>
              <a:t>: Addresses questions pertaining to technical rule requirements and stakeholder specific implementation on the CAQH CORE Operating Rules.</a:t>
            </a:r>
          </a:p>
          <a:p>
            <a:pPr marL="628650">
              <a:defRPr/>
            </a:pPr>
            <a:r>
              <a:rPr lang="en-US" altLang="en-US" sz="2000" dirty="0">
                <a:solidFill>
                  <a:schemeClr val="tx1"/>
                </a:solidFill>
                <a:hlinkClick r:id="rId8"/>
              </a:rPr>
              <a:t>e-Learning Tools</a:t>
            </a:r>
            <a:r>
              <a:rPr lang="en-US" altLang="en-US" sz="2000" dirty="0">
                <a:solidFill>
                  <a:schemeClr val="tx1"/>
                </a:solidFill>
              </a:rPr>
              <a:t>: Provides interactive dashboards and modules to learn                            about Voluntary CORE Certification.</a:t>
            </a:r>
          </a:p>
          <a:p>
            <a:pPr marL="1028700" lvl="1">
              <a:buFont typeface="Arial" panose="020B0604020202020204" pitchFamily="34" charset="0"/>
              <a:buChar char="•"/>
              <a:defRPr/>
            </a:pPr>
            <a:endParaRPr lang="en-US" altLang="en-US" sz="1400" dirty="0"/>
          </a:p>
          <a:p>
            <a:pPr marL="1028700" lvl="1">
              <a:buFont typeface="Arial" panose="020B0604020202020204" pitchFamily="34" charset="0"/>
              <a:buChar char="•"/>
              <a:defRPr/>
            </a:pPr>
            <a:endParaRPr lang="en-US" altLang="en-US" sz="1400"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7465" y="4955888"/>
            <a:ext cx="1421740" cy="1421740"/>
          </a:xfrm>
          <a:prstGeom prst="rect">
            <a:avLst/>
          </a:prstGeom>
        </p:spPr>
      </p:pic>
      <p:sp>
        <p:nvSpPr>
          <p:cNvPr id="6"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fld id="{0ED2649B-F8E2-4A8F-B6F4-7C76AC6399F6}" type="slidenum">
              <a:rPr lang="en-US" sz="800">
                <a:solidFill>
                  <a:schemeClr val="bg1">
                    <a:lumMod val="50000"/>
                  </a:schemeClr>
                </a:solidFill>
                <a:latin typeface="+mn-lt"/>
              </a:rPr>
              <a:pPr algn="ctr">
                <a:defRPr/>
              </a:pPr>
              <a:t>27</a:t>
            </a:fld>
            <a:endParaRPr lang="en-US" sz="800" dirty="0">
              <a:solidFill>
                <a:schemeClr val="bg1">
                  <a:lumMod val="50000"/>
                </a:schemeClr>
              </a:solidFill>
              <a:latin typeface="+mn-lt"/>
            </a:endParaRPr>
          </a:p>
        </p:txBody>
      </p:sp>
    </p:spTree>
    <p:extLst>
      <p:ext uri="{BB962C8B-B14F-4D97-AF65-F5344CB8AC3E}">
        <p14:creationId xmlns:p14="http://schemas.microsoft.com/office/powerpoint/2010/main" val="1057152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274" y="1267968"/>
            <a:ext cx="10782301" cy="4828033"/>
          </a:xfrm>
        </p:spPr>
        <p:txBody>
          <a:bodyPr/>
          <a:lstStyle/>
          <a:p>
            <a:pPr marL="0" indent="0">
              <a:buNone/>
            </a:pPr>
            <a:r>
              <a:rPr lang="en-US" sz="2000" b="1" i="1" dirty="0">
                <a:solidFill>
                  <a:schemeClr val="tx1"/>
                </a:solidFill>
              </a:rPr>
              <a:t>What stage of certification is your organization currently in?</a:t>
            </a:r>
            <a:r>
              <a:rPr lang="en-US" sz="2000" b="1" dirty="0">
                <a:solidFill>
                  <a:schemeClr val="tx1"/>
                </a:solidFill>
              </a:rPr>
              <a:t> </a:t>
            </a:r>
            <a:r>
              <a:rPr lang="en-US" sz="2000" dirty="0">
                <a:solidFill>
                  <a:schemeClr val="tx1">
                    <a:lumMod val="50000"/>
                  </a:schemeClr>
                </a:solidFill>
              </a:rPr>
              <a:t>(Select all that apply.)</a:t>
            </a:r>
          </a:p>
          <a:p>
            <a:pPr marL="457200" indent="-457200">
              <a:buFont typeface="+mj-lt"/>
              <a:buAutoNum type="arabicPeriod"/>
            </a:pPr>
            <a:r>
              <a:rPr lang="en-US" sz="2000" dirty="0">
                <a:solidFill>
                  <a:schemeClr val="tx1">
                    <a:lumMod val="50000"/>
                  </a:schemeClr>
                </a:solidFill>
              </a:rPr>
              <a:t>Information gathering.</a:t>
            </a:r>
          </a:p>
          <a:p>
            <a:pPr marL="457200" indent="-457200">
              <a:buFont typeface="+mj-lt"/>
              <a:buAutoNum type="arabicPeriod"/>
            </a:pPr>
            <a:r>
              <a:rPr lang="en-US" sz="2000" dirty="0">
                <a:solidFill>
                  <a:schemeClr val="tx1">
                    <a:lumMod val="50000"/>
                  </a:schemeClr>
                </a:solidFill>
              </a:rPr>
              <a:t>Organizational buy-in.  </a:t>
            </a:r>
          </a:p>
          <a:p>
            <a:pPr marL="457200" indent="-457200">
              <a:buFont typeface="+mj-lt"/>
              <a:buAutoNum type="arabicPeriod"/>
            </a:pPr>
            <a:r>
              <a:rPr lang="en-US" sz="2000" dirty="0">
                <a:solidFill>
                  <a:schemeClr val="tx1">
                    <a:lumMod val="50000"/>
                  </a:schemeClr>
                </a:solidFill>
              </a:rPr>
              <a:t>System remediation. </a:t>
            </a:r>
          </a:p>
          <a:p>
            <a:pPr marL="457200" indent="-457200">
              <a:buFont typeface="+mj-lt"/>
              <a:buAutoNum type="arabicPeriod"/>
            </a:pPr>
            <a:r>
              <a:rPr lang="en-US" sz="2000" dirty="0">
                <a:solidFill>
                  <a:schemeClr val="tx1">
                    <a:lumMod val="50000"/>
                  </a:schemeClr>
                </a:solidFill>
              </a:rPr>
              <a:t>Resource allocation and project planning.</a:t>
            </a:r>
          </a:p>
          <a:p>
            <a:pPr marL="457200" indent="-457200">
              <a:buFont typeface="+mj-lt"/>
              <a:buAutoNum type="arabicPeriod"/>
            </a:pPr>
            <a:r>
              <a:rPr lang="en-US" sz="2000" dirty="0">
                <a:solidFill>
                  <a:schemeClr val="tx1"/>
                </a:solidFill>
              </a:rPr>
              <a:t>Pursuing CORE Certification (signed CORE Certification Pledge)/Already CORE-certified.</a:t>
            </a:r>
          </a:p>
          <a:p>
            <a:pPr marL="0" indent="0">
              <a:buNone/>
            </a:pPr>
            <a:endParaRPr lang="en-US" dirty="0">
              <a:solidFill>
                <a:schemeClr val="tx1">
                  <a:lumMod val="50000"/>
                </a:schemeClr>
              </a:solidFill>
            </a:endParaRPr>
          </a:p>
        </p:txBody>
      </p:sp>
      <p:sp>
        <p:nvSpPr>
          <p:cNvPr id="3" name="Title 2"/>
          <p:cNvSpPr>
            <a:spLocks noGrp="1"/>
          </p:cNvSpPr>
          <p:nvPr>
            <p:ph type="title"/>
          </p:nvPr>
        </p:nvSpPr>
        <p:spPr/>
        <p:txBody>
          <a:bodyPr/>
          <a:lstStyle/>
          <a:p>
            <a:r>
              <a:rPr lang="en-US" b="1" dirty="0"/>
              <a:t>Polling Question #2</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28</a:t>
            </a:fld>
            <a:endParaRPr lang="en-US" dirty="0">
              <a:solidFill>
                <a:prstClr val="white">
                  <a:lumMod val="50000"/>
                </a:prstClr>
              </a:solidFill>
            </a:endParaRPr>
          </a:p>
        </p:txBody>
      </p:sp>
    </p:spTree>
    <p:extLst>
      <p:ext uri="{BB962C8B-B14F-4D97-AF65-F5344CB8AC3E}">
        <p14:creationId xmlns:p14="http://schemas.microsoft.com/office/powerpoint/2010/main" val="2853721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24620" y="1282256"/>
            <a:ext cx="10110157" cy="4828033"/>
          </a:xfrm>
        </p:spPr>
        <p:txBody>
          <a:bodyPr/>
          <a:lstStyle/>
          <a:p>
            <a:pPr marL="0" indent="0">
              <a:buNone/>
            </a:pPr>
            <a:r>
              <a:rPr lang="en-US" sz="2000" b="1" i="1" dirty="0">
                <a:solidFill>
                  <a:schemeClr val="tx1"/>
                </a:solidFill>
              </a:rPr>
              <a:t>What resources/tools were or would be most beneficial to your certification planning?</a:t>
            </a:r>
            <a:r>
              <a:rPr lang="en-US" sz="2000" b="1" dirty="0">
                <a:solidFill>
                  <a:schemeClr val="tx1"/>
                </a:solidFill>
              </a:rPr>
              <a:t> </a:t>
            </a:r>
            <a:r>
              <a:rPr lang="en-US" sz="2000" dirty="0">
                <a:solidFill>
                  <a:schemeClr val="tx1"/>
                </a:solidFill>
              </a:rPr>
              <a:t>(Select all that apply.)</a:t>
            </a:r>
            <a:endParaRPr lang="en-US" sz="2000" b="1" dirty="0">
              <a:solidFill>
                <a:schemeClr val="tx1">
                  <a:lumMod val="50000"/>
                </a:schemeClr>
              </a:solidFill>
            </a:endParaRPr>
          </a:p>
          <a:p>
            <a:pPr marL="342900" indent="-342900">
              <a:buClrTx/>
              <a:buFont typeface="+mj-lt"/>
              <a:buAutoNum type="arabicPeriod"/>
            </a:pPr>
            <a:r>
              <a:rPr lang="en-US" sz="2000" dirty="0">
                <a:solidFill>
                  <a:schemeClr val="tx1">
                    <a:lumMod val="50000"/>
                  </a:schemeClr>
                </a:solidFill>
              </a:rPr>
              <a:t>Analysis &amp; Planning Guide.</a:t>
            </a:r>
          </a:p>
          <a:p>
            <a:pPr marL="342900" indent="-342900">
              <a:buClrTx/>
              <a:buFont typeface="+mj-lt"/>
              <a:buAutoNum type="arabicPeriod"/>
            </a:pPr>
            <a:r>
              <a:rPr lang="en-US" sz="2000" dirty="0">
                <a:solidFill>
                  <a:schemeClr val="tx1">
                    <a:lumMod val="50000"/>
                  </a:schemeClr>
                </a:solidFill>
              </a:rPr>
              <a:t>Consultation.</a:t>
            </a:r>
          </a:p>
          <a:p>
            <a:pPr marL="342900" indent="-342900">
              <a:buClrTx/>
              <a:buFont typeface="+mj-lt"/>
              <a:buAutoNum type="arabicPeriod"/>
            </a:pPr>
            <a:r>
              <a:rPr lang="en-US" sz="2000" dirty="0">
                <a:solidFill>
                  <a:schemeClr val="tx1">
                    <a:lumMod val="50000"/>
                  </a:schemeClr>
                </a:solidFill>
              </a:rPr>
              <a:t>E-Learning Modules.</a:t>
            </a:r>
          </a:p>
          <a:p>
            <a:pPr marL="342900" indent="-342900">
              <a:buClrTx/>
              <a:buFont typeface="+mj-lt"/>
              <a:buAutoNum type="arabicPeriod"/>
            </a:pPr>
            <a:r>
              <a:rPr lang="en-US" sz="2000" dirty="0">
                <a:solidFill>
                  <a:schemeClr val="tx1">
                    <a:lumMod val="50000"/>
                  </a:schemeClr>
                </a:solidFill>
              </a:rPr>
              <a:t>Decision-making Templates.</a:t>
            </a:r>
          </a:p>
          <a:p>
            <a:pPr marL="342900" indent="-342900">
              <a:buClrTx/>
              <a:buFont typeface="+mj-lt"/>
              <a:buAutoNum type="arabicPeriod"/>
            </a:pPr>
            <a:r>
              <a:rPr lang="en-US" sz="2000" dirty="0">
                <a:solidFill>
                  <a:schemeClr val="tx1">
                    <a:lumMod val="50000"/>
                  </a:schemeClr>
                </a:solidFill>
              </a:rPr>
              <a:t>Other: Please specify in Questions panel.</a:t>
            </a:r>
          </a:p>
        </p:txBody>
      </p:sp>
      <p:sp>
        <p:nvSpPr>
          <p:cNvPr id="3" name="Title 2"/>
          <p:cNvSpPr>
            <a:spLocks noGrp="1"/>
          </p:cNvSpPr>
          <p:nvPr>
            <p:ph type="title"/>
          </p:nvPr>
        </p:nvSpPr>
        <p:spPr/>
        <p:txBody>
          <a:bodyPr/>
          <a:lstStyle/>
          <a:p>
            <a:r>
              <a:rPr lang="en-US" b="1" dirty="0"/>
              <a:t>Polling Question #3</a:t>
            </a:r>
          </a:p>
        </p:txBody>
      </p:sp>
      <p:sp>
        <p:nvSpPr>
          <p:cNvPr id="4" name="Footer Placeholder 3"/>
          <p:cNvSpPr>
            <a:spLocks noGrp="1"/>
          </p:cNvSpPr>
          <p:nvPr>
            <p:ph type="ftr" sz="quarter" idx="4294967295"/>
          </p:nvPr>
        </p:nvSpPr>
        <p:spPr>
          <a:xfrm>
            <a:off x="4354539" y="6486145"/>
            <a:ext cx="3503612" cy="233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p>
            <a:pPr algn="ctr">
              <a:spcBef>
                <a:spcPct val="0"/>
              </a:spcBef>
            </a:pPr>
            <a:fld id="{163B8953-8B90-4C3C-B28B-889C89BC283A}" type="slidenum">
              <a:rPr lang="en-US" sz="800">
                <a:solidFill>
                  <a:srgbClr val="7F7F7F"/>
                </a:solidFill>
                <a:latin typeface="Arial" panose="020B0604020202020204" pitchFamily="34" charset="0"/>
                <a:ea typeface="MS PGothic" panose="020B0600070205080204" pitchFamily="34" charset="-128"/>
              </a:rPr>
              <a:pPr algn="ctr">
                <a:spcBef>
                  <a:spcPct val="0"/>
                </a:spcBef>
              </a:pPr>
              <a:t>29</a:t>
            </a:fld>
            <a:endParaRPr lang="en-US" sz="800" dirty="0">
              <a:solidFill>
                <a:srgbClr val="7F7F7F"/>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286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2730" y="1254675"/>
            <a:ext cx="9144001" cy="525992"/>
          </a:xfrm>
        </p:spPr>
        <p:txBody>
          <a:bodyPr/>
          <a:lstStyle/>
          <a:p>
            <a:pPr algn="ctr"/>
            <a:r>
              <a:rPr lang="en-US" sz="1900" b="1" dirty="0">
                <a:solidFill>
                  <a:schemeClr val="tx1"/>
                </a:solidFill>
              </a:rPr>
              <a:t>CAQH CORE would like to thank our guest presenter for today’s webinar.</a:t>
            </a:r>
          </a:p>
          <a:p>
            <a:pPr algn="ctr"/>
            <a:endParaRPr lang="en-US" sz="1900" b="1" dirty="0"/>
          </a:p>
        </p:txBody>
      </p:sp>
      <p:sp>
        <p:nvSpPr>
          <p:cNvPr id="3" name="Title 2"/>
          <p:cNvSpPr>
            <a:spLocks noGrp="1"/>
          </p:cNvSpPr>
          <p:nvPr>
            <p:ph type="title"/>
          </p:nvPr>
        </p:nvSpPr>
        <p:spPr/>
        <p:txBody>
          <a:bodyPr/>
          <a:lstStyle/>
          <a:p>
            <a:r>
              <a:rPr lang="en-US" b="1" dirty="0"/>
              <a:t>Thank You Speakers!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2" y="3282463"/>
            <a:ext cx="4521271" cy="1226748"/>
          </a:xfrm>
          <a:prstGeom prst="rect">
            <a:avLst/>
          </a:prstGeom>
          <a:ln>
            <a:noFill/>
          </a:ln>
        </p:spPr>
      </p:pic>
      <p:sp>
        <p:nvSpPr>
          <p:cNvPr id="7"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800" dirty="0">
                <a:solidFill>
                  <a:schemeClr val="bg1">
                    <a:lumMod val="50000"/>
                  </a:schemeClr>
                </a:solidFill>
                <a:latin typeface="+mn-lt"/>
              </a:rPr>
              <a:t>3</a:t>
            </a:r>
          </a:p>
        </p:txBody>
      </p:sp>
      <p:sp>
        <p:nvSpPr>
          <p:cNvPr id="4" name="Rectangle 3"/>
          <p:cNvSpPr/>
          <p:nvPr/>
        </p:nvSpPr>
        <p:spPr>
          <a:xfrm>
            <a:off x="6697342" y="2741675"/>
            <a:ext cx="6096000" cy="2308324"/>
          </a:xfrm>
          <a:prstGeom prst="rect">
            <a:avLst/>
          </a:prstGeom>
        </p:spPr>
        <p:txBody>
          <a:bodyPr>
            <a:spAutoFit/>
          </a:bodyPr>
          <a:lstStyle/>
          <a:p>
            <a:pPr defTabSz="1341150" eaLnBrk="0"/>
            <a:r>
              <a:rPr lang="en-US" b="1" dirty="0">
                <a:cs typeface="Arial" panose="020B0604020202020204" pitchFamily="34" charset="0"/>
              </a:rPr>
              <a:t>Ashish Gandhi</a:t>
            </a:r>
          </a:p>
          <a:p>
            <a:pPr defTabSz="1341150" eaLnBrk="0"/>
            <a:r>
              <a:rPr lang="en-US" dirty="0">
                <a:cs typeface="Arial" panose="020B0604020202020204" pitchFamily="34" charset="0"/>
              </a:rPr>
              <a:t>Senior Technical Project Manger</a:t>
            </a:r>
          </a:p>
          <a:p>
            <a:pPr defTabSz="1341150" eaLnBrk="0"/>
            <a:endParaRPr lang="en-US" dirty="0">
              <a:cs typeface="Arial" panose="020B0604020202020204" pitchFamily="34" charset="0"/>
            </a:endParaRPr>
          </a:p>
          <a:p>
            <a:pPr defTabSz="1341150" eaLnBrk="0"/>
            <a:r>
              <a:rPr lang="en-US" b="1" dirty="0">
                <a:cs typeface="Arial" panose="020B0604020202020204" pitchFamily="34" charset="0"/>
              </a:rPr>
              <a:t>Sergiu Rata</a:t>
            </a:r>
          </a:p>
          <a:p>
            <a:pPr defTabSz="1341150" eaLnBrk="0"/>
            <a:r>
              <a:rPr lang="en-US" dirty="0">
                <a:cs typeface="Arial" panose="020B0604020202020204" pitchFamily="34" charset="0"/>
              </a:rPr>
              <a:t>Senior Director of Product Management</a:t>
            </a:r>
          </a:p>
          <a:p>
            <a:pPr defTabSz="1341150" eaLnBrk="0"/>
            <a:endParaRPr lang="en-US" dirty="0">
              <a:cs typeface="Arial" panose="020B0604020202020204" pitchFamily="34" charset="0"/>
            </a:endParaRPr>
          </a:p>
          <a:p>
            <a:pPr defTabSz="1341150" eaLnBrk="0"/>
            <a:r>
              <a:rPr lang="en-US" b="1" dirty="0">
                <a:cs typeface="Arial" panose="020B0604020202020204" pitchFamily="34" charset="0"/>
              </a:rPr>
              <a:t>Cristina Puscas</a:t>
            </a:r>
          </a:p>
          <a:p>
            <a:pPr defTabSz="1341150" eaLnBrk="0"/>
            <a:r>
              <a:rPr lang="en-US" dirty="0"/>
              <a:t>Senior Product Analyst, Smart Trading</a:t>
            </a:r>
            <a:endParaRPr lang="en-US" dirty="0">
              <a:cs typeface="Arial" panose="020B0604020202020204" pitchFamily="34" charset="0"/>
            </a:endParaRPr>
          </a:p>
        </p:txBody>
      </p:sp>
    </p:spTree>
    <p:extLst>
      <p:ext uri="{BB962C8B-B14F-4D97-AF65-F5344CB8AC3E}">
        <p14:creationId xmlns:p14="http://schemas.microsoft.com/office/powerpoint/2010/main" val="805212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30</a:t>
            </a:fld>
            <a:endParaRPr lang="en-US" sz="800" dirty="0">
              <a:solidFill>
                <a:srgbClr val="FFFFFF">
                  <a:lumMod val="50000"/>
                </a:srgbClr>
              </a:solidFill>
              <a:latin typeface="Arial"/>
              <a:cs typeface="Arial" panose="020B0604020202020204" pitchFamily="34" charset="0"/>
            </a:endParaRPr>
          </a:p>
        </p:txBody>
      </p:sp>
      <p:sp>
        <p:nvSpPr>
          <p:cNvPr id="9" name="Rectangle 8"/>
          <p:cNvSpPr/>
          <p:nvPr/>
        </p:nvSpPr>
        <p:spPr>
          <a:xfrm>
            <a:off x="3346882" y="2413845"/>
            <a:ext cx="8225090" cy="1692771"/>
          </a:xfrm>
          <a:prstGeom prst="rect">
            <a:avLst/>
          </a:prstGeom>
        </p:spPr>
        <p:txBody>
          <a:bodyPr wrap="square">
            <a:spAutoFit/>
          </a:bodyPr>
          <a:lstStyle/>
          <a:p>
            <a:pPr algn="r"/>
            <a:r>
              <a:rPr lang="en-US" sz="3200" b="1" dirty="0"/>
              <a:t>Value of Certification beyond Conformance Testing</a:t>
            </a:r>
          </a:p>
          <a:p>
            <a:pPr algn="r"/>
            <a:endParaRPr lang="en-US" sz="4000" b="1" dirty="0">
              <a:solidFill>
                <a:schemeClr val="tx1">
                  <a:lumMod val="50000"/>
                </a:schemeClr>
              </a:solidFill>
            </a:endParaRPr>
          </a:p>
        </p:txBody>
      </p:sp>
      <p:sp>
        <p:nvSpPr>
          <p:cNvPr id="10" name="TextBox 9"/>
          <p:cNvSpPr txBox="1"/>
          <p:nvPr/>
        </p:nvSpPr>
        <p:spPr>
          <a:xfrm>
            <a:off x="7787372" y="5332951"/>
            <a:ext cx="3784600" cy="923330"/>
          </a:xfrm>
          <a:prstGeom prst="rect">
            <a:avLst/>
          </a:prstGeom>
          <a:noFill/>
        </p:spPr>
        <p:txBody>
          <a:bodyPr wrap="square" rtlCol="0">
            <a:spAutoFit/>
          </a:bodyPr>
          <a:lstStyle/>
          <a:p>
            <a:pPr algn="r"/>
            <a:r>
              <a:rPr lang="en-US" b="1" dirty="0">
                <a:solidFill>
                  <a:schemeClr val="tx1">
                    <a:lumMod val="50000"/>
                  </a:schemeClr>
                </a:solidFill>
              </a:rPr>
              <a:t>Sergiu Rata</a:t>
            </a:r>
          </a:p>
          <a:p>
            <a:pPr algn="r"/>
            <a:r>
              <a:rPr lang="en-US" dirty="0">
                <a:solidFill>
                  <a:schemeClr val="tx1">
                    <a:lumMod val="50000"/>
                  </a:schemeClr>
                </a:solidFill>
              </a:rPr>
              <a:t>Senior Director, Product Marketing</a:t>
            </a:r>
          </a:p>
          <a:p>
            <a:pPr algn="r"/>
            <a:endParaRPr lang="en-US" dirty="0">
              <a:solidFill>
                <a:schemeClr val="tx1">
                  <a:lumMod val="50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40540" y="3113599"/>
            <a:ext cx="4919571" cy="1188720"/>
          </a:xfrm>
          <a:prstGeom prst="rect">
            <a:avLst/>
          </a:prstGeom>
          <a:noFill/>
          <a:ln>
            <a:noFill/>
          </a:ln>
        </p:spPr>
      </p:pic>
    </p:spTree>
    <p:extLst>
      <p:ext uri="{BB962C8B-B14F-4D97-AF65-F5344CB8AC3E}">
        <p14:creationId xmlns:p14="http://schemas.microsoft.com/office/powerpoint/2010/main" val="23671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Top 5 Value Points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31</a:t>
            </a:fld>
            <a:endParaRPr lang="en-US" dirty="0">
              <a:solidFill>
                <a:prstClr val="white">
                  <a:lumMod val="50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15196755"/>
              </p:ext>
            </p:extLst>
          </p:nvPr>
        </p:nvGraphicFramePr>
        <p:xfrm>
          <a:off x="649253" y="1726249"/>
          <a:ext cx="10839361" cy="3637128"/>
        </p:xfrm>
        <a:graphic>
          <a:graphicData uri="http://schemas.openxmlformats.org/drawingml/2006/table">
            <a:tbl>
              <a:tblPr firstRow="1" bandRow="1">
                <a:tableStyleId>{93296810-A885-4BE3-A3E7-6D5BEEA58F35}</a:tableStyleId>
              </a:tblPr>
              <a:tblGrid>
                <a:gridCol w="2167872">
                  <a:extLst>
                    <a:ext uri="{9D8B030D-6E8A-4147-A177-3AD203B41FA5}">
                      <a16:colId xmlns:a16="http://schemas.microsoft.com/office/drawing/2014/main" val="20000"/>
                    </a:ext>
                  </a:extLst>
                </a:gridCol>
                <a:gridCol w="2167872">
                  <a:extLst>
                    <a:ext uri="{9D8B030D-6E8A-4147-A177-3AD203B41FA5}">
                      <a16:colId xmlns:a16="http://schemas.microsoft.com/office/drawing/2014/main" val="20001"/>
                    </a:ext>
                  </a:extLst>
                </a:gridCol>
                <a:gridCol w="2167872">
                  <a:extLst>
                    <a:ext uri="{9D8B030D-6E8A-4147-A177-3AD203B41FA5}">
                      <a16:colId xmlns:a16="http://schemas.microsoft.com/office/drawing/2014/main" val="20002"/>
                    </a:ext>
                  </a:extLst>
                </a:gridCol>
                <a:gridCol w="2215886">
                  <a:extLst>
                    <a:ext uri="{9D8B030D-6E8A-4147-A177-3AD203B41FA5}">
                      <a16:colId xmlns:a16="http://schemas.microsoft.com/office/drawing/2014/main" val="20003"/>
                    </a:ext>
                  </a:extLst>
                </a:gridCol>
                <a:gridCol w="2119859">
                  <a:extLst>
                    <a:ext uri="{9D8B030D-6E8A-4147-A177-3AD203B41FA5}">
                      <a16:colId xmlns:a16="http://schemas.microsoft.com/office/drawing/2014/main" val="20004"/>
                    </a:ext>
                  </a:extLst>
                </a:gridCol>
              </a:tblGrid>
              <a:tr h="747320">
                <a:tc>
                  <a:txBody>
                    <a:bodyPr/>
                    <a:lstStyle/>
                    <a:p>
                      <a:r>
                        <a:rPr lang="en-US" sz="1600" dirty="0"/>
                        <a:t>Natural </a:t>
                      </a:r>
                      <a:br>
                        <a:rPr lang="en-US" sz="1600" dirty="0"/>
                      </a:br>
                      <a:r>
                        <a:rPr lang="en-US" sz="1600" dirty="0"/>
                        <a:t>Progression </a:t>
                      </a:r>
                    </a:p>
                  </a:txBody>
                  <a:tcPr>
                    <a:solidFill>
                      <a:schemeClr val="tx2">
                        <a:lumMod val="50000"/>
                      </a:schemeClr>
                    </a:solidFill>
                  </a:tcPr>
                </a:tc>
                <a:tc>
                  <a:txBody>
                    <a:bodyPr/>
                    <a:lstStyle/>
                    <a:p>
                      <a:r>
                        <a:rPr lang="en-US" sz="1600" dirty="0"/>
                        <a:t>Partner Communication </a:t>
                      </a:r>
                    </a:p>
                  </a:txBody>
                  <a:tcPr>
                    <a:solidFill>
                      <a:schemeClr val="tx2">
                        <a:lumMod val="50000"/>
                      </a:schemeClr>
                    </a:solidFill>
                  </a:tcPr>
                </a:tc>
                <a:tc>
                  <a:txBody>
                    <a:bodyPr/>
                    <a:lstStyle/>
                    <a:p>
                      <a:r>
                        <a:rPr lang="en-US" sz="1600" dirty="0"/>
                        <a:t>Competitive Advantage </a:t>
                      </a:r>
                    </a:p>
                  </a:txBody>
                  <a:tcPr>
                    <a:solidFill>
                      <a:schemeClr val="tx2">
                        <a:lumMod val="5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Claim Response</a:t>
                      </a:r>
                    </a:p>
                    <a:p>
                      <a:r>
                        <a:rPr lang="en-US" sz="1600" dirty="0"/>
                        <a:t>Standardization</a:t>
                      </a:r>
                    </a:p>
                  </a:txBody>
                  <a:tcPr>
                    <a:solidFill>
                      <a:schemeClr val="tx2">
                        <a:lumMod val="50000"/>
                      </a:schemeClr>
                    </a:solidFill>
                  </a:tcPr>
                </a:tc>
                <a:tc>
                  <a:txBody>
                    <a:bodyPr/>
                    <a:lstStyle/>
                    <a:p>
                      <a:r>
                        <a:rPr lang="en-US" sz="1600" dirty="0"/>
                        <a:t>Cost </a:t>
                      </a:r>
                      <a:br>
                        <a:rPr lang="en-US" sz="1600" dirty="0"/>
                      </a:br>
                      <a:r>
                        <a:rPr lang="en-US" sz="1600" dirty="0"/>
                        <a:t>Influencer </a:t>
                      </a:r>
                    </a:p>
                  </a:txBody>
                  <a:tcPr>
                    <a:solidFill>
                      <a:schemeClr val="tx2">
                        <a:lumMod val="50000"/>
                      </a:schemeClr>
                    </a:solidFill>
                  </a:tcPr>
                </a:tc>
                <a:extLst>
                  <a:ext uri="{0D108BD9-81ED-4DB2-BD59-A6C34878D82A}">
                    <a16:rowId xmlns:a16="http://schemas.microsoft.com/office/drawing/2014/main" val="10000"/>
                  </a:ext>
                </a:extLst>
              </a:tr>
              <a:tr h="2889808">
                <a:tc>
                  <a:txBody>
                    <a:bodyPr/>
                    <a:lstStyle/>
                    <a:p>
                      <a:r>
                        <a:rPr lang="en-US" sz="1600" dirty="0"/>
                        <a:t>CORE Phase IV is an easy continuation of II and III framework with one standard protocol for transmission with a uniform claims submission process.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Provide a superior service, more transparency, and smoother go-live onboarding to the partner community (with defined test cases and detailed responses).</a:t>
                      </a:r>
                    </a:p>
                    <a:p>
                      <a:endParaRPr lang="en-US"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Positive impact on membership, ease of provider network management, and assist with rate negotiations. More predictable b/c of rules-driven SLAs.</a:t>
                      </a:r>
                    </a:p>
                    <a:p>
                      <a:endParaRPr lang="en-US"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Improve the secondary functions with better error reporting and business edits. Remove complexity of proprietary reporting on providers which has impact to the business bottom line.</a:t>
                      </a:r>
                    </a:p>
                    <a:p>
                      <a:endParaRPr lang="en-US" sz="16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Reduce administrative costs for payers. Reduced phone support calls drives down clearinghouse costs with CORE compliant interactions.</a:t>
                      </a:r>
                    </a:p>
                    <a:p>
                      <a:endParaRPr lang="en-US" sz="1600" dirty="0"/>
                    </a:p>
                  </a:txBody>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205194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Simplified Framework</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32</a:t>
            </a:fld>
            <a:endParaRPr lang="en-US" dirty="0">
              <a:solidFill>
                <a:prstClr val="white">
                  <a:lumMod val="50000"/>
                </a:prstClr>
              </a:solidFill>
            </a:endParaRPr>
          </a:p>
        </p:txBody>
      </p:sp>
      <p:graphicFrame>
        <p:nvGraphicFramePr>
          <p:cNvPr id="6" name="Diagram 5"/>
          <p:cNvGraphicFramePr/>
          <p:nvPr>
            <p:extLst/>
          </p:nvPr>
        </p:nvGraphicFramePr>
        <p:xfrm>
          <a:off x="2559153" y="1803512"/>
          <a:ext cx="6056923" cy="3735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bwMode="auto">
          <a:xfrm>
            <a:off x="614080" y="1731592"/>
            <a:ext cx="2453690" cy="1177449"/>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9290" tIns="39290" rIns="39290" bIns="39290" numCol="1" rtlCol="0" anchor="ctr" anchorCtr="0" compatLnSpc="1">
            <a:prstTxWarp prst="textNoShape">
              <a:avLst/>
            </a:prstTxWarp>
            <a:spAutoFit/>
          </a:bodyPr>
          <a:lstStyle/>
          <a:p>
            <a:pPr algn="l" eaLnBrk="0">
              <a:spcAft>
                <a:spcPts val="600"/>
              </a:spcAft>
            </a:pPr>
            <a:r>
              <a:rPr lang="en-US" sz="1600" dirty="0">
                <a:solidFill>
                  <a:schemeClr val="tx1"/>
                </a:solidFill>
                <a:ea typeface="ＭＳ Ｐゴシック" charset="-128"/>
              </a:rPr>
              <a:t>Starting with a FREE Edifecs CORE OR Certification Testing Website.</a:t>
            </a:r>
          </a:p>
        </p:txBody>
      </p:sp>
      <p:sp>
        <p:nvSpPr>
          <p:cNvPr id="12" name="Rounded Rectangle 11"/>
          <p:cNvSpPr/>
          <p:nvPr/>
        </p:nvSpPr>
        <p:spPr bwMode="auto">
          <a:xfrm>
            <a:off x="8616076" y="1785161"/>
            <a:ext cx="3301415" cy="1177449"/>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9290" tIns="39290" rIns="39290" bIns="39290" numCol="1" rtlCol="0" anchor="ctr" anchorCtr="0" compatLnSpc="1">
            <a:prstTxWarp prst="textNoShape">
              <a:avLst/>
            </a:prstTxWarp>
            <a:spAutoFit/>
          </a:bodyPr>
          <a:lstStyle/>
          <a:p>
            <a:pPr algn="l" eaLnBrk="0">
              <a:spcAft>
                <a:spcPts val="600"/>
              </a:spcAft>
            </a:pPr>
            <a:r>
              <a:rPr lang="en-US" sz="1600" dirty="0">
                <a:solidFill>
                  <a:schemeClr val="tx1"/>
                </a:solidFill>
                <a:ea typeface="ＭＳ Ｐゴシック" charset="-128"/>
              </a:rPr>
              <a:t>Stakeholders should have surveillance and monitoring mechanism to track SLAs according to Operating Rules.</a:t>
            </a:r>
          </a:p>
        </p:txBody>
      </p:sp>
      <p:sp>
        <p:nvSpPr>
          <p:cNvPr id="13" name="Rounded Rectangle 12"/>
          <p:cNvSpPr/>
          <p:nvPr/>
        </p:nvSpPr>
        <p:spPr bwMode="auto">
          <a:xfrm>
            <a:off x="8616076" y="4660691"/>
            <a:ext cx="2585325" cy="1177449"/>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9290" tIns="39290" rIns="39290" bIns="39290" numCol="1" rtlCol="0" anchor="ctr" anchorCtr="0" compatLnSpc="1">
            <a:prstTxWarp prst="textNoShape">
              <a:avLst/>
            </a:prstTxWarp>
            <a:spAutoFit/>
          </a:bodyPr>
          <a:lstStyle/>
          <a:p>
            <a:pPr algn="l" eaLnBrk="0">
              <a:spcAft>
                <a:spcPts val="600"/>
              </a:spcAft>
            </a:pPr>
            <a:r>
              <a:rPr lang="en-US" sz="1600" dirty="0">
                <a:solidFill>
                  <a:schemeClr val="tx1"/>
                </a:solidFill>
                <a:ea typeface="ＭＳ Ｐゴシック" charset="-128"/>
              </a:rPr>
              <a:t>Insights from monitoring will provide data to perform assessments or gap-fits analysis.</a:t>
            </a:r>
          </a:p>
        </p:txBody>
      </p:sp>
      <p:sp>
        <p:nvSpPr>
          <p:cNvPr id="14" name="Rounded Rectangle 13"/>
          <p:cNvSpPr/>
          <p:nvPr/>
        </p:nvSpPr>
        <p:spPr bwMode="auto">
          <a:xfrm>
            <a:off x="482445" y="4660690"/>
            <a:ext cx="2585325" cy="1177449"/>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9290" tIns="39290" rIns="39290" bIns="39290" numCol="1" rtlCol="0" anchor="ctr" anchorCtr="0" compatLnSpc="1">
            <a:prstTxWarp prst="textNoShape">
              <a:avLst/>
            </a:prstTxWarp>
            <a:spAutoFit/>
          </a:bodyPr>
          <a:lstStyle/>
          <a:p>
            <a:pPr algn="l" eaLnBrk="0">
              <a:spcAft>
                <a:spcPts val="600"/>
              </a:spcAft>
            </a:pPr>
            <a:r>
              <a:rPr lang="en-US" sz="1600" dirty="0">
                <a:solidFill>
                  <a:schemeClr val="tx1"/>
                </a:solidFill>
                <a:ea typeface="ＭＳ Ｐゴシック" charset="-128"/>
              </a:rPr>
              <a:t>Automation and business rules should be applied to connectivity and transaction workflows.</a:t>
            </a: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2642257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Test</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33</a:t>
            </a:fld>
            <a:endParaRPr lang="en-US" dirty="0">
              <a:solidFill>
                <a:prstClr val="white">
                  <a:lumMod val="50000"/>
                </a:prstClr>
              </a:solidFill>
            </a:endParaRPr>
          </a:p>
        </p:txBody>
      </p:sp>
      <p:pic>
        <p:nvPicPr>
          <p:cNvPr id="2" name="Picture 1"/>
          <p:cNvPicPr>
            <a:picLocks noChangeAspect="1"/>
          </p:cNvPicPr>
          <p:nvPr/>
        </p:nvPicPr>
        <p:blipFill>
          <a:blip r:embed="rId3"/>
          <a:stretch>
            <a:fillRect/>
          </a:stretch>
        </p:blipFill>
        <p:spPr>
          <a:xfrm>
            <a:off x="4565243" y="1909866"/>
            <a:ext cx="7626757" cy="4102964"/>
          </a:xfrm>
          <a:prstGeom prst="rect">
            <a:avLst/>
          </a:prstGeom>
        </p:spPr>
      </p:pic>
      <p:sp>
        <p:nvSpPr>
          <p:cNvPr id="6" name="Rectangle 5"/>
          <p:cNvSpPr/>
          <p:nvPr/>
        </p:nvSpPr>
        <p:spPr>
          <a:xfrm>
            <a:off x="586565" y="1874818"/>
            <a:ext cx="2882349" cy="4031873"/>
          </a:xfrm>
          <a:prstGeom prst="rect">
            <a:avLst/>
          </a:prstGeom>
        </p:spPr>
        <p:txBody>
          <a:bodyPr wrap="square">
            <a:spAutoFit/>
          </a:bodyPr>
          <a:lstStyle/>
          <a:p>
            <a:pPr defTabSz="503996">
              <a:buClr>
                <a:srgbClr val="ED5124"/>
              </a:buClr>
            </a:pPr>
            <a:r>
              <a:rPr lang="en-IN" sz="1600" dirty="0">
                <a:cs typeface="Arial" panose="020B0604020202020204" pitchFamily="34" charset="0"/>
              </a:rPr>
              <a:t>Start here. </a:t>
            </a:r>
            <a:r>
              <a:rPr lang="en-IN" sz="1600" dirty="0">
                <a:solidFill>
                  <a:srgbClr val="5A656E">
                    <a:lumMod val="50000"/>
                  </a:srgbClr>
                </a:solidFill>
                <a:cs typeface="Arial" panose="020B0604020202020204" pitchFamily="34" charset="0"/>
                <a:hlinkClick r:id="rId4"/>
              </a:rPr>
              <a:t>http://www.edifecs.com/login</a:t>
            </a:r>
            <a:endParaRPr lang="en-IN" sz="1600" dirty="0">
              <a:solidFill>
                <a:srgbClr val="5A656E">
                  <a:lumMod val="50000"/>
                </a:srgbClr>
              </a:solidFill>
              <a:cs typeface="Arial" panose="020B0604020202020204" pitchFamily="34" charset="0"/>
            </a:endParaRPr>
          </a:p>
          <a:p>
            <a:pPr defTabSz="503996">
              <a:buClr>
                <a:srgbClr val="ED5124"/>
              </a:buClr>
            </a:pPr>
            <a:endParaRPr lang="en-IN" sz="1600" dirty="0">
              <a:solidFill>
                <a:srgbClr val="5A656E">
                  <a:lumMod val="50000"/>
                </a:srgbClr>
              </a:solidFill>
              <a:cs typeface="Arial" panose="020B0604020202020204" pitchFamily="34" charset="0"/>
            </a:endParaRPr>
          </a:p>
          <a:p>
            <a:pPr defTabSz="503996">
              <a:buClr>
                <a:srgbClr val="ED5124"/>
              </a:buClr>
            </a:pPr>
            <a:r>
              <a:rPr lang="en-IN" sz="1600" dirty="0">
                <a:solidFill>
                  <a:srgbClr val="383B4D"/>
                </a:solidFill>
                <a:cs typeface="Arial" panose="020B0604020202020204" pitchFamily="34" charset="0"/>
              </a:rPr>
              <a:t>Start by selecting the Client Login button under the CORE Phase I/II/III/IV:</a:t>
            </a:r>
          </a:p>
          <a:p>
            <a:pPr defTabSz="503996">
              <a:buClr>
                <a:srgbClr val="ED5124"/>
              </a:buClr>
            </a:pPr>
            <a:endParaRPr lang="en-IN" sz="1600" dirty="0">
              <a:solidFill>
                <a:srgbClr val="383B4D"/>
              </a:solidFill>
              <a:cs typeface="Arial" panose="020B0604020202020204" pitchFamily="34" charset="0"/>
            </a:endParaRPr>
          </a:p>
          <a:p>
            <a:pPr marL="396875" lvl="1" indent="-285750" defTabSz="768096">
              <a:buClr>
                <a:srgbClr val="F2921C"/>
              </a:buClr>
              <a:buFont typeface="Arial" panose="020B0604020202020204" pitchFamily="34" charset="0"/>
              <a:buChar char="•"/>
            </a:pPr>
            <a:r>
              <a:rPr lang="en-US" sz="1600" u="sng" dirty="0"/>
              <a:t>Free</a:t>
            </a:r>
            <a:r>
              <a:rPr lang="en-US" sz="1600" dirty="0"/>
              <a:t> testing service based on CORE approved test suites. </a:t>
            </a:r>
          </a:p>
          <a:p>
            <a:pPr marL="396875" lvl="1" indent="-285750" defTabSz="768096">
              <a:buClr>
                <a:srgbClr val="F2921C"/>
              </a:buClr>
              <a:buFont typeface="Arial" panose="020B0604020202020204" pitchFamily="34" charset="0"/>
              <a:buChar char="•"/>
            </a:pPr>
            <a:r>
              <a:rPr lang="en-US" sz="1600" dirty="0"/>
              <a:t>Dedicated web portal available 24/7.</a:t>
            </a:r>
          </a:p>
          <a:p>
            <a:pPr marL="396875" lvl="1" indent="-285750" defTabSz="768096">
              <a:buClr>
                <a:srgbClr val="F2921C"/>
              </a:buClr>
              <a:buFont typeface="Arial" panose="020B0604020202020204" pitchFamily="34" charset="0"/>
              <a:buChar char="•"/>
            </a:pPr>
            <a:r>
              <a:rPr lang="en-US" sz="1600" dirty="0"/>
              <a:t>Online and live support for quick issue resolution.</a:t>
            </a:r>
          </a:p>
          <a:p>
            <a:pPr defTabSz="503996">
              <a:buClr>
                <a:srgbClr val="ED5124"/>
              </a:buClr>
            </a:pPr>
            <a:endParaRPr lang="en-IN" sz="1600" dirty="0">
              <a:solidFill>
                <a:srgbClr val="383B4D"/>
              </a:solidFill>
              <a:cs typeface="Arial" panose="020B0604020202020204" pitchFamily="34" charset="0"/>
            </a:endParaRPr>
          </a:p>
          <a:p>
            <a:pPr defTabSz="503996">
              <a:buClr>
                <a:srgbClr val="ED5124"/>
              </a:buClr>
            </a:pPr>
            <a:endParaRPr lang="en-IN" sz="1600" dirty="0">
              <a:solidFill>
                <a:srgbClr val="5A656E">
                  <a:lumMod val="50000"/>
                </a:srgbClr>
              </a:solidFill>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277427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Test</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34</a:t>
            </a:fld>
            <a:endParaRPr lang="en-US" dirty="0">
              <a:solidFill>
                <a:prstClr val="white">
                  <a:lumMod val="50000"/>
                </a:prstClr>
              </a:solidFill>
            </a:endParaRPr>
          </a:p>
        </p:txBody>
      </p:sp>
      <p:pic>
        <p:nvPicPr>
          <p:cNvPr id="5" name="Picture 4"/>
          <p:cNvPicPr>
            <a:picLocks noChangeAspect="1"/>
          </p:cNvPicPr>
          <p:nvPr/>
        </p:nvPicPr>
        <p:blipFill rotWithShape="1">
          <a:blip r:embed="rId3"/>
          <a:srcRect l="134" t="7886" r="335" b="5606"/>
          <a:stretch/>
        </p:blipFill>
        <p:spPr>
          <a:xfrm>
            <a:off x="704500" y="1118084"/>
            <a:ext cx="10784114" cy="48309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1744979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Test</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35</a:t>
            </a:fld>
            <a:endParaRPr lang="en-US" dirty="0">
              <a:solidFill>
                <a:prstClr val="white">
                  <a:lumMod val="50000"/>
                </a:prstClr>
              </a:solidFill>
            </a:endParaRPr>
          </a:p>
        </p:txBody>
      </p:sp>
      <p:pic>
        <p:nvPicPr>
          <p:cNvPr id="6" name="Picture 5"/>
          <p:cNvPicPr>
            <a:picLocks noChangeAspect="1"/>
          </p:cNvPicPr>
          <p:nvPr/>
        </p:nvPicPr>
        <p:blipFill>
          <a:blip r:embed="rId3"/>
          <a:stretch>
            <a:fillRect/>
          </a:stretch>
        </p:blipFill>
        <p:spPr>
          <a:xfrm>
            <a:off x="3750167" y="1296761"/>
            <a:ext cx="3728017" cy="4500124"/>
          </a:xfrm>
          <a:prstGeom prst="rect">
            <a:avLst/>
          </a:prstGeom>
          <a:ln w="12700" cap="sq">
            <a:solidFill>
              <a:srgbClr val="D8D6D6"/>
            </a:solidFill>
            <a:prstDash val="solid"/>
            <a:miter lim="800000"/>
          </a:ln>
          <a:effectLst/>
        </p:spPr>
      </p:pic>
      <p:pic>
        <p:nvPicPr>
          <p:cNvPr id="7" name="Picture 6"/>
          <p:cNvPicPr>
            <a:picLocks noChangeAspect="1"/>
          </p:cNvPicPr>
          <p:nvPr/>
        </p:nvPicPr>
        <p:blipFill>
          <a:blip r:embed="rId4"/>
          <a:stretch>
            <a:fillRect/>
          </a:stretch>
        </p:blipFill>
        <p:spPr>
          <a:xfrm>
            <a:off x="7864883" y="1296760"/>
            <a:ext cx="3846002" cy="4500124"/>
          </a:xfrm>
          <a:prstGeom prst="rect">
            <a:avLst/>
          </a:prstGeom>
          <a:ln>
            <a:solidFill>
              <a:srgbClr val="D8D6D6"/>
            </a:solidFill>
          </a:ln>
        </p:spPr>
      </p:pic>
      <p:sp>
        <p:nvSpPr>
          <p:cNvPr id="2" name="Rectangle 1"/>
          <p:cNvSpPr/>
          <p:nvPr/>
        </p:nvSpPr>
        <p:spPr>
          <a:xfrm>
            <a:off x="414923" y="1447033"/>
            <a:ext cx="2778220" cy="2554545"/>
          </a:xfrm>
          <a:prstGeom prst="rect">
            <a:avLst/>
          </a:prstGeom>
        </p:spPr>
        <p:txBody>
          <a:bodyPr wrap="square">
            <a:spAutoFit/>
          </a:bodyPr>
          <a:lstStyle/>
          <a:p>
            <a:pPr defTabSz="503996">
              <a:buClr>
                <a:srgbClr val="ED5124"/>
              </a:buClr>
            </a:pPr>
            <a:r>
              <a:rPr lang="en-US" sz="1600" dirty="0">
                <a:cs typeface="Arial" panose="020B0604020202020204" pitchFamily="34" charset="0"/>
              </a:rPr>
              <a:t>This Guide is to be used in connection with Edifecs CORE Phase IV Certification Testing System. It is meant to serve as an instruction document for the design and general utility of this system and is not a step-by-step CORE Certification guide.</a:t>
            </a:r>
            <a:endParaRPr lang="en-IN" sz="1600" dirty="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3989624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Test &amp; Certify</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36</a:t>
            </a:fld>
            <a:endParaRPr lang="en-US" dirty="0">
              <a:solidFill>
                <a:prstClr val="white">
                  <a:lumMod val="50000"/>
                </a:prstClr>
              </a:solidFill>
            </a:endParaRPr>
          </a:p>
        </p:txBody>
      </p:sp>
      <p:pic>
        <p:nvPicPr>
          <p:cNvPr id="6" name="Picture 5"/>
          <p:cNvPicPr>
            <a:picLocks noChangeAspect="1"/>
          </p:cNvPicPr>
          <p:nvPr/>
        </p:nvPicPr>
        <p:blipFill rotWithShape="1">
          <a:blip r:embed="rId3"/>
          <a:srcRect r="60465"/>
          <a:stretch/>
        </p:blipFill>
        <p:spPr>
          <a:xfrm>
            <a:off x="679573" y="1061279"/>
            <a:ext cx="3848951" cy="5165088"/>
          </a:xfrm>
          <a:prstGeom prst="rect">
            <a:avLst/>
          </a:prstGeom>
          <a:ln>
            <a:solidFill>
              <a:srgbClr val="D8D6D6"/>
            </a:solidFill>
          </a:ln>
        </p:spPr>
      </p:pic>
      <p:pic>
        <p:nvPicPr>
          <p:cNvPr id="7" name="Picture 6"/>
          <p:cNvPicPr>
            <a:picLocks noChangeAspect="1"/>
          </p:cNvPicPr>
          <p:nvPr/>
        </p:nvPicPr>
        <p:blipFill rotWithShape="1">
          <a:blip r:embed="rId4"/>
          <a:srcRect r="43198"/>
          <a:stretch/>
        </p:blipFill>
        <p:spPr>
          <a:xfrm>
            <a:off x="7039427" y="1075789"/>
            <a:ext cx="4542969" cy="5150578"/>
          </a:xfrm>
          <a:prstGeom prst="rect">
            <a:avLst/>
          </a:prstGeom>
          <a:ln>
            <a:solidFill>
              <a:srgbClr val="D8D6D6"/>
            </a:solidFill>
          </a:ln>
        </p:spPr>
      </p:pic>
      <p:sp>
        <p:nvSpPr>
          <p:cNvPr id="8" name="Rectangle 7"/>
          <p:cNvSpPr/>
          <p:nvPr/>
        </p:nvSpPr>
        <p:spPr>
          <a:xfrm>
            <a:off x="4702695" y="1425053"/>
            <a:ext cx="2162562" cy="4801314"/>
          </a:xfrm>
          <a:prstGeom prst="rect">
            <a:avLst/>
          </a:prstGeom>
        </p:spPr>
        <p:txBody>
          <a:bodyPr wrap="square">
            <a:spAutoFit/>
          </a:bodyPr>
          <a:lstStyle/>
          <a:p>
            <a:pPr marL="90477" indent="0">
              <a:buNone/>
            </a:pPr>
            <a:r>
              <a:rPr lang="en-IN" spc="-60" dirty="0">
                <a:solidFill>
                  <a:srgbClr val="2A2C3C"/>
                </a:solidFill>
                <a:latin typeface="Arial" charset="0"/>
                <a:cs typeface="ＭＳ Ｐゴシック" charset="0"/>
              </a:rPr>
              <a:t>There is a list of testing tasks corresponding to the program you are testing for.</a:t>
            </a:r>
          </a:p>
          <a:p>
            <a:pPr marL="90477" indent="0">
              <a:buNone/>
            </a:pPr>
            <a:endParaRPr lang="en-IN" spc="-60" dirty="0">
              <a:solidFill>
                <a:srgbClr val="2A2C3C"/>
              </a:solidFill>
              <a:latin typeface="Arial" charset="0"/>
              <a:cs typeface="ＭＳ Ｐゴシック" charset="0"/>
            </a:endParaRPr>
          </a:p>
          <a:p>
            <a:pPr marL="90477" indent="0">
              <a:buNone/>
            </a:pPr>
            <a:endParaRPr lang="en-IN" spc="-60" dirty="0">
              <a:solidFill>
                <a:srgbClr val="2A2C3C"/>
              </a:solidFill>
              <a:latin typeface="Arial" charset="0"/>
              <a:cs typeface="ＭＳ Ｐゴシック" charset="0"/>
            </a:endParaRPr>
          </a:p>
          <a:p>
            <a:pPr marL="90477" indent="0">
              <a:buNone/>
            </a:pPr>
            <a:endParaRPr lang="en-IN" spc="-60" dirty="0">
              <a:solidFill>
                <a:srgbClr val="2A2C3C"/>
              </a:solidFill>
              <a:latin typeface="Arial" charset="0"/>
              <a:cs typeface="ＭＳ Ｐゴシック" charset="0"/>
            </a:endParaRPr>
          </a:p>
          <a:p>
            <a:pPr marL="90477" indent="0">
              <a:buNone/>
            </a:pPr>
            <a:endParaRPr lang="en-IN" spc="-60" dirty="0">
              <a:solidFill>
                <a:srgbClr val="2A2C3C"/>
              </a:solidFill>
              <a:latin typeface="Arial" charset="0"/>
              <a:cs typeface="ＭＳ Ｐゴシック" charset="0"/>
            </a:endParaRPr>
          </a:p>
          <a:p>
            <a:pPr marL="90477" indent="0">
              <a:buNone/>
            </a:pPr>
            <a:r>
              <a:rPr lang="en-US" spc="-60" dirty="0">
                <a:solidFill>
                  <a:srgbClr val="2A2C3C"/>
                </a:solidFill>
                <a:latin typeface="Arial" charset="0"/>
                <a:cs typeface="ＭＳ Ｐゴシック" charset="0"/>
              </a:rPr>
              <a:t>This task requires the testing entity to provide the required documentation/ supporting artefacts required by the CORE rules.</a:t>
            </a:r>
          </a:p>
          <a:p>
            <a:pPr marL="90477" indent="0">
              <a:buNone/>
            </a:pPr>
            <a:endParaRPr lang="en-IN" spc="-60" dirty="0">
              <a:solidFill>
                <a:srgbClr val="2A2C3C"/>
              </a:solidFill>
              <a:latin typeface="Arial" charset="0"/>
              <a:cs typeface="ＭＳ Ｐゴシック"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2848881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Monitor</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37</a:t>
            </a:fld>
            <a:endParaRPr lang="en-US" dirty="0">
              <a:solidFill>
                <a:prstClr val="white">
                  <a:lumMod val="50000"/>
                </a:prstClr>
              </a:solidFill>
            </a:endParaRPr>
          </a:p>
        </p:txBody>
      </p:sp>
      <p:pic>
        <p:nvPicPr>
          <p:cNvPr id="2" name="Picture 1"/>
          <p:cNvPicPr>
            <a:picLocks noChangeAspect="1"/>
          </p:cNvPicPr>
          <p:nvPr/>
        </p:nvPicPr>
        <p:blipFill rotWithShape="1">
          <a:blip r:embed="rId3"/>
          <a:srcRect t="9534" b="5085"/>
          <a:stretch/>
        </p:blipFill>
        <p:spPr>
          <a:xfrm>
            <a:off x="828675" y="1751775"/>
            <a:ext cx="10325100" cy="38385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3850378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Monitor</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38</a:t>
            </a:fld>
            <a:endParaRPr lang="en-US" dirty="0">
              <a:solidFill>
                <a:prstClr val="white">
                  <a:lumMod val="50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383" y="1333500"/>
            <a:ext cx="6970089" cy="4837759"/>
          </a:xfrm>
          <a:prstGeom prst="rect">
            <a:avLst/>
          </a:prstGeom>
        </p:spPr>
      </p:pic>
      <p:sp>
        <p:nvSpPr>
          <p:cNvPr id="6" name="Rectangle 5"/>
          <p:cNvSpPr/>
          <p:nvPr/>
        </p:nvSpPr>
        <p:spPr>
          <a:xfrm>
            <a:off x="542924" y="1485193"/>
            <a:ext cx="4086225" cy="3785652"/>
          </a:xfrm>
          <a:prstGeom prst="rect">
            <a:avLst/>
          </a:prstGeom>
        </p:spPr>
        <p:txBody>
          <a:bodyPr wrap="square">
            <a:spAutoFit/>
          </a:bodyPr>
          <a:lstStyle/>
          <a:p>
            <a:pPr marL="285750" indent="-285750">
              <a:buFont typeface="Arial" panose="020B0604020202020204" pitchFamily="34" charset="0"/>
              <a:buChar char="•"/>
            </a:pPr>
            <a:r>
              <a:rPr lang="en-US" sz="1600" dirty="0"/>
              <a:t>Ongoing surveillance to track Operating Rule compliance.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Track responses/acknowledgements and their timeliness.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Track eligibility data content errors and AAA errors.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Track ERA and EFT re-association, and CARC/RARC errors.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Report the errors and statistics in dashboards.</a:t>
            </a:r>
          </a:p>
          <a:p>
            <a:pPr marL="285750" indent="-285750">
              <a:buFont typeface="Arial" panose="020B0604020202020204" pitchFamily="34" charset="0"/>
              <a:buChar char="•"/>
            </a:pPr>
            <a:endParaRPr lang="en-US" sz="1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15432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Assess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39</a:t>
            </a:fld>
            <a:endParaRPr lang="en-US" dirty="0">
              <a:solidFill>
                <a:prstClr val="white">
                  <a:lumMod val="50000"/>
                </a:prstClr>
              </a:solidFill>
            </a:endParaRPr>
          </a:p>
        </p:txBody>
      </p:sp>
      <p:sp>
        <p:nvSpPr>
          <p:cNvPr id="6" name="Rectangle 5"/>
          <p:cNvSpPr/>
          <p:nvPr/>
        </p:nvSpPr>
        <p:spPr>
          <a:xfrm>
            <a:off x="1306656" y="1917130"/>
            <a:ext cx="4657725" cy="4031873"/>
          </a:xfrm>
          <a:prstGeom prst="rect">
            <a:avLst/>
          </a:prstGeom>
        </p:spPr>
        <p:txBody>
          <a:bodyPr wrap="square">
            <a:spAutoFit/>
          </a:bodyPr>
          <a:lstStyle/>
          <a:p>
            <a:pPr marL="285750" indent="-285750">
              <a:buFont typeface="Arial" panose="020B0604020202020204" pitchFamily="34" charset="0"/>
              <a:buChar char="•"/>
            </a:pPr>
            <a:r>
              <a:rPr lang="en-US" sz="1600" dirty="0"/>
              <a:t>CORE readiness assessment should include analyzing end-to-end data flow, data content, processing, and compliance for CORE Phase I, II, III and IV rules.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Perform fit-gap analysis for impact business function areas.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Perform systems analysis and planning for implementation.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Prepare a high level roadmap capturing the operational technical strategy that aligns with organizational objectives.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8004"/>
          <a:stretch/>
        </p:blipFill>
        <p:spPr>
          <a:xfrm>
            <a:off x="7266035" y="1313817"/>
            <a:ext cx="2942168" cy="48626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327939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607" y="1345721"/>
            <a:ext cx="10820705" cy="4597880"/>
          </a:xfrm>
        </p:spPr>
        <p:txBody>
          <a:bodyPr/>
          <a:lstStyle/>
          <a:p>
            <a:pPr>
              <a:spcBef>
                <a:spcPts val="0"/>
              </a:spcBef>
              <a:spcAft>
                <a:spcPts val="1200"/>
              </a:spcAft>
              <a:buClr>
                <a:srgbClr val="05023E"/>
              </a:buClr>
              <a:defRPr/>
            </a:pPr>
            <a:r>
              <a:rPr lang="en-US" sz="2000" dirty="0">
                <a:solidFill>
                  <a:schemeClr val="tx1"/>
                </a:solidFill>
                <a:latin typeface="Arial" panose="020B0604020202020204" pitchFamily="34" charset="0"/>
                <a:cs typeface="Arial" panose="020B0604020202020204" pitchFamily="34" charset="0"/>
              </a:rPr>
              <a:t>Voluntary CORE Certification – Why are so many in the industry becoming CORE-certified?</a:t>
            </a:r>
          </a:p>
          <a:p>
            <a:pPr>
              <a:spcBef>
                <a:spcPts val="0"/>
              </a:spcBef>
              <a:spcAft>
                <a:spcPts val="1200"/>
              </a:spcAft>
              <a:buClr>
                <a:srgbClr val="05023E"/>
              </a:buClr>
              <a:defRPr/>
            </a:pPr>
            <a:r>
              <a:rPr lang="en-US" sz="2000" dirty="0">
                <a:solidFill>
                  <a:schemeClr val="tx1"/>
                </a:solidFill>
                <a:latin typeface="Arial" panose="020B0604020202020204" pitchFamily="34" charset="0"/>
                <a:cs typeface="Arial" panose="020B0604020202020204" pitchFamily="34" charset="0"/>
              </a:rPr>
              <a:t>CORE Certification Process &amp; Resources.</a:t>
            </a:r>
          </a:p>
          <a:p>
            <a:pPr>
              <a:spcBef>
                <a:spcPts val="0"/>
              </a:spcBef>
              <a:spcAft>
                <a:spcPts val="1200"/>
              </a:spcAft>
              <a:buClr>
                <a:srgbClr val="05023E"/>
              </a:buClr>
              <a:defRPr/>
            </a:pPr>
            <a:r>
              <a:rPr lang="en-US" sz="2000" dirty="0" err="1">
                <a:solidFill>
                  <a:schemeClr val="tx1"/>
                </a:solidFill>
                <a:latin typeface="Arial" panose="020B0604020202020204" pitchFamily="34" charset="0"/>
                <a:cs typeface="Arial" panose="020B0604020202020204" pitchFamily="34" charset="0"/>
              </a:rPr>
              <a:t>Edifecs</a:t>
            </a:r>
            <a:r>
              <a:rPr lang="en-US" sz="2000" dirty="0">
                <a:solidFill>
                  <a:schemeClr val="tx1"/>
                </a:solidFill>
                <a:latin typeface="Arial" panose="020B0604020202020204" pitchFamily="34" charset="0"/>
                <a:cs typeface="Arial" panose="020B0604020202020204" pitchFamily="34" charset="0"/>
              </a:rPr>
              <a:t> Testing Portal.</a:t>
            </a:r>
          </a:p>
          <a:p>
            <a:pPr>
              <a:spcBef>
                <a:spcPts val="0"/>
              </a:spcBef>
              <a:spcAft>
                <a:spcPts val="1200"/>
              </a:spcAft>
              <a:buClr>
                <a:srgbClr val="05023E"/>
              </a:buClr>
              <a:defRPr/>
            </a:pPr>
            <a:r>
              <a:rPr lang="en-US" sz="2000" dirty="0">
                <a:solidFill>
                  <a:schemeClr val="tx1"/>
                </a:solidFill>
                <a:latin typeface="Arial" panose="020B0604020202020204" pitchFamily="34" charset="0"/>
                <a:cs typeface="Arial" panose="020B0604020202020204" pitchFamily="34" charset="0"/>
              </a:rPr>
              <a:t>Dialog on Certification Challenges &amp; Resources.</a:t>
            </a:r>
          </a:p>
          <a:p>
            <a:pPr>
              <a:spcBef>
                <a:spcPts val="0"/>
              </a:spcBef>
              <a:spcAft>
                <a:spcPts val="1200"/>
              </a:spcAft>
              <a:buClr>
                <a:srgbClr val="05023E"/>
              </a:buClr>
              <a:defRPr/>
            </a:pPr>
            <a:r>
              <a:rPr lang="en-US" sz="2000" dirty="0">
                <a:solidFill>
                  <a:schemeClr val="tx1"/>
                </a:solidFill>
                <a:latin typeface="Arial" panose="020B0604020202020204" pitchFamily="34" charset="0"/>
                <a:cs typeface="Arial" panose="020B0604020202020204" pitchFamily="34" charset="0"/>
              </a:rPr>
              <a:t>Q&amp;A.</a:t>
            </a:r>
          </a:p>
          <a:p>
            <a:pPr marL="0" indent="0">
              <a:spcBef>
                <a:spcPts val="0"/>
              </a:spcBef>
              <a:spcAft>
                <a:spcPts val="1200"/>
              </a:spcAft>
              <a:buClr>
                <a:srgbClr val="05023E"/>
              </a:buClr>
              <a:buNone/>
              <a:defRPr/>
            </a:pPr>
            <a:endParaRPr lang="en-US" sz="2400" dirty="0">
              <a:solidFill>
                <a:schemeClr val="tx1"/>
              </a:solidFill>
              <a:latin typeface="Arial" panose="020B0604020202020204" pitchFamily="34" charset="0"/>
              <a:cs typeface="Arial" panose="020B0604020202020204" pitchFamily="34" charset="0"/>
            </a:endParaRPr>
          </a:p>
          <a:p>
            <a:pPr marL="0" indent="0">
              <a:spcBef>
                <a:spcPts val="0"/>
              </a:spcBef>
              <a:spcAft>
                <a:spcPts val="1200"/>
              </a:spcAft>
              <a:buClr>
                <a:srgbClr val="05023E"/>
              </a:buClr>
              <a:buNone/>
              <a:defRPr/>
            </a:pPr>
            <a:endParaRPr lang="en-US" sz="2400" dirty="0">
              <a:solidFill>
                <a:schemeClr val="tx1"/>
              </a:solidFill>
              <a:cs typeface="Arial" charset="0"/>
            </a:endParaRPr>
          </a:p>
        </p:txBody>
      </p:sp>
      <p:sp>
        <p:nvSpPr>
          <p:cNvPr id="5" name="Title 2"/>
          <p:cNvSpPr>
            <a:spLocks noGrp="1"/>
          </p:cNvSpPr>
          <p:nvPr>
            <p:ph type="title"/>
          </p:nvPr>
        </p:nvSpPr>
        <p:spPr/>
        <p:txBody>
          <a:bodyPr/>
          <a:lstStyle/>
          <a:p>
            <a:r>
              <a:rPr lang="en-US" altLang="en-US" b="1" dirty="0"/>
              <a:t>Session Outline</a:t>
            </a:r>
            <a:endParaRPr lang="en-US" b="1" dirty="0"/>
          </a:p>
        </p:txBody>
      </p:sp>
      <p:sp>
        <p:nvSpPr>
          <p:cNvPr id="4" name="Footer Placeholder 3"/>
          <p:cNvSpPr>
            <a:spLocks noGrp="1"/>
          </p:cNvSpPr>
          <p:nvPr>
            <p:ph type="ftr" sz="quarter" idx="4294967295"/>
          </p:nvPr>
        </p:nvSpPr>
        <p:spPr>
          <a:xfrm>
            <a:off x="4724400" y="6445446"/>
            <a:ext cx="2743200" cy="365125"/>
          </a:xfrm>
          <a:prstGeom prst="rect">
            <a:avLst/>
          </a:prstGeom>
        </p:spPr>
        <p:txBody>
          <a:bodyPr vert="horz" lIns="91440" tIns="45720" rIns="91440" bIns="45720" rtlCol="0" anchor="ctr"/>
          <a:lstStyle/>
          <a:p>
            <a:pPr algn="ctr" eaLnBrk="0" hangingPunct="0"/>
            <a:fld id="{17E3460C-DC7C-4052-948D-6C417C07A4B1}" type="slidenum">
              <a:rPr lang="en-US" sz="800">
                <a:solidFill>
                  <a:srgbClr val="FFFFFF">
                    <a:lumMod val="50000"/>
                  </a:srgbClr>
                </a:solidFill>
                <a:latin typeface="Arial"/>
                <a:cs typeface="Arial" panose="020B0604020202020204" pitchFamily="34" charset="0"/>
              </a:rPr>
              <a:pPr algn="ctr" eaLnBrk="0" hangingPunct="0"/>
              <a:t>4</a:t>
            </a:fld>
            <a:endParaRPr lang="en-US" sz="800" dirty="0">
              <a:solidFill>
                <a:srgbClr val="FFFFFF">
                  <a:lumMod val="50000"/>
                </a:srgbClr>
              </a:solidFill>
              <a:latin typeface="Arial"/>
              <a:cs typeface="Arial" panose="020B0604020202020204" pitchFamily="34" charset="0"/>
            </a:endParaRPr>
          </a:p>
        </p:txBody>
      </p:sp>
    </p:spTree>
    <p:extLst>
      <p:ext uri="{BB962C8B-B14F-4D97-AF65-F5344CB8AC3E}">
        <p14:creationId xmlns:p14="http://schemas.microsoft.com/office/powerpoint/2010/main" val="3052847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Remediate</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40</a:t>
            </a:fld>
            <a:endParaRPr lang="en-US" dirty="0">
              <a:solidFill>
                <a:prstClr val="white">
                  <a:lumMod val="50000"/>
                </a:prst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8004"/>
          <a:stretch/>
        </p:blipFill>
        <p:spPr>
          <a:xfrm>
            <a:off x="6865085" y="1110861"/>
            <a:ext cx="3163008" cy="5227594"/>
          </a:xfrm>
          <a:prstGeom prst="rect">
            <a:avLst/>
          </a:prstGeom>
        </p:spPr>
      </p:pic>
      <p:sp>
        <p:nvSpPr>
          <p:cNvPr id="8" name="Rectangle 7"/>
          <p:cNvSpPr/>
          <p:nvPr/>
        </p:nvSpPr>
        <p:spPr>
          <a:xfrm>
            <a:off x="1441738" y="2282695"/>
            <a:ext cx="3981451" cy="2800767"/>
          </a:xfrm>
          <a:prstGeom prst="rect">
            <a:avLst/>
          </a:prstGeom>
        </p:spPr>
        <p:txBody>
          <a:bodyPr wrap="square">
            <a:spAutoFit/>
          </a:bodyPr>
          <a:lstStyle/>
          <a:p>
            <a:pPr marL="285750" indent="-285750">
              <a:buFont typeface="Arial" panose="020B0604020202020204" pitchFamily="34" charset="0"/>
              <a:buChar char="•"/>
            </a:pPr>
            <a:r>
              <a:rPr lang="en-US" sz="1600" dirty="0"/>
              <a:t>Conduct validations of partner transactions.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Perform HIPAA and CORE validations of transactions.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Follow CORE-compliant connectivity protocols and authentication.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Streamline claim responses and  status/inquiries.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782451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41</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512598" y="3063374"/>
            <a:ext cx="6542772" cy="1692771"/>
          </a:xfrm>
          <a:prstGeom prst="rect">
            <a:avLst/>
          </a:prstGeom>
        </p:spPr>
        <p:txBody>
          <a:bodyPr wrap="square">
            <a:spAutoFit/>
          </a:bodyPr>
          <a:lstStyle/>
          <a:p>
            <a:pPr algn="r"/>
            <a:r>
              <a:rPr lang="en-US" sz="3200" b="1" dirty="0"/>
              <a:t>Dialog on Certification Challenges &amp; Resources</a:t>
            </a:r>
          </a:p>
          <a:p>
            <a:pPr algn="r"/>
            <a:endParaRPr lang="en-US" sz="4000" b="1" dirty="0">
              <a:solidFill>
                <a:schemeClr val="tx1">
                  <a:lumMod val="50000"/>
                </a:schemeClr>
              </a:solidFill>
            </a:endParaRPr>
          </a:p>
        </p:txBody>
      </p:sp>
      <p:sp>
        <p:nvSpPr>
          <p:cNvPr id="10" name="TextBox 9"/>
          <p:cNvSpPr txBox="1"/>
          <p:nvPr/>
        </p:nvSpPr>
        <p:spPr>
          <a:xfrm>
            <a:off x="6826469" y="1615217"/>
            <a:ext cx="4184394" cy="4247317"/>
          </a:xfrm>
          <a:prstGeom prst="rect">
            <a:avLst/>
          </a:prstGeom>
          <a:noFill/>
        </p:spPr>
        <p:txBody>
          <a:bodyPr wrap="square" rtlCol="0">
            <a:spAutoFit/>
          </a:bodyPr>
          <a:lstStyle/>
          <a:p>
            <a:pPr algn="r"/>
            <a:r>
              <a:rPr lang="en-US" b="1" dirty="0">
                <a:solidFill>
                  <a:schemeClr val="tx1">
                    <a:lumMod val="50000"/>
                  </a:schemeClr>
                </a:solidFill>
              </a:rPr>
              <a:t>Taha Anjarwalla</a:t>
            </a:r>
          </a:p>
          <a:p>
            <a:pPr algn="r"/>
            <a:r>
              <a:rPr lang="en-US" dirty="0">
                <a:solidFill>
                  <a:schemeClr val="tx1">
                    <a:lumMod val="50000"/>
                  </a:schemeClr>
                </a:solidFill>
              </a:rPr>
              <a:t>CAQH CORE Manager</a:t>
            </a:r>
          </a:p>
          <a:p>
            <a:pPr algn="r"/>
            <a:endParaRPr lang="en-US" dirty="0">
              <a:solidFill>
                <a:schemeClr val="tx1">
                  <a:lumMod val="50000"/>
                </a:schemeClr>
              </a:solidFill>
            </a:endParaRPr>
          </a:p>
          <a:p>
            <a:pPr algn="r" defTabSz="1341150" eaLnBrk="0"/>
            <a:r>
              <a:rPr lang="en-US" b="1" dirty="0">
                <a:cs typeface="Arial" panose="020B0604020202020204" pitchFamily="34" charset="0"/>
              </a:rPr>
              <a:t>Ashish Gandhi</a:t>
            </a:r>
          </a:p>
          <a:p>
            <a:pPr algn="r" defTabSz="1341150" eaLnBrk="0"/>
            <a:r>
              <a:rPr lang="en-US" dirty="0">
                <a:cs typeface="Arial" panose="020B0604020202020204" pitchFamily="34" charset="0"/>
              </a:rPr>
              <a:t>Senior Technical Project Manger</a:t>
            </a:r>
          </a:p>
          <a:p>
            <a:pPr algn="r" defTabSz="1341150" eaLnBrk="0"/>
            <a:endParaRPr lang="en-US" dirty="0">
              <a:cs typeface="Arial" panose="020B0604020202020204" pitchFamily="34" charset="0"/>
            </a:endParaRPr>
          </a:p>
          <a:p>
            <a:pPr algn="r" defTabSz="1341150" eaLnBrk="0"/>
            <a:r>
              <a:rPr lang="en-US" b="1" dirty="0">
                <a:cs typeface="Arial" panose="020B0604020202020204" pitchFamily="34" charset="0"/>
              </a:rPr>
              <a:t>Sergiu Rata</a:t>
            </a:r>
          </a:p>
          <a:p>
            <a:pPr algn="r" defTabSz="1341150" eaLnBrk="0"/>
            <a:r>
              <a:rPr lang="en-US" dirty="0">
                <a:cs typeface="Arial" panose="020B0604020202020204" pitchFamily="34" charset="0"/>
              </a:rPr>
              <a:t>Senior Director of Product Management</a:t>
            </a:r>
          </a:p>
          <a:p>
            <a:pPr algn="r" defTabSz="1341150" eaLnBrk="0"/>
            <a:endParaRPr lang="en-US" dirty="0">
              <a:cs typeface="Arial" panose="020B0604020202020204" pitchFamily="34" charset="0"/>
            </a:endParaRPr>
          </a:p>
          <a:p>
            <a:pPr algn="r" defTabSz="1341150" eaLnBrk="0"/>
            <a:r>
              <a:rPr lang="en-US" b="1" dirty="0">
                <a:cs typeface="Arial" panose="020B0604020202020204" pitchFamily="34" charset="0"/>
              </a:rPr>
              <a:t>Cristina Puscas</a:t>
            </a:r>
          </a:p>
          <a:p>
            <a:pPr algn="r" defTabSz="1341150" eaLnBrk="0"/>
            <a:r>
              <a:rPr lang="en-US" dirty="0"/>
              <a:t>Senior Product Analyst, Smart Trading</a:t>
            </a:r>
            <a:endParaRPr lang="en-US" dirty="0">
              <a:cs typeface="Arial" panose="020B0604020202020204" pitchFamily="34" charset="0"/>
            </a:endParaRPr>
          </a:p>
          <a:p>
            <a:pPr algn="r"/>
            <a:endParaRPr lang="en-US" dirty="0">
              <a:solidFill>
                <a:schemeClr val="tx1">
                  <a:lumMod val="50000"/>
                </a:schemeClr>
              </a:solidFill>
            </a:endParaRPr>
          </a:p>
          <a:p>
            <a:pPr algn="r"/>
            <a:r>
              <a:rPr lang="en-US" b="1" dirty="0">
                <a:solidFill>
                  <a:schemeClr val="tx1">
                    <a:lumMod val="50000"/>
                  </a:schemeClr>
                </a:solidFill>
              </a:rPr>
              <a:t>Moderator: Jessica Porras</a:t>
            </a:r>
          </a:p>
          <a:p>
            <a:pPr algn="r"/>
            <a:r>
              <a:rPr lang="en-US" dirty="0">
                <a:solidFill>
                  <a:schemeClr val="tx1">
                    <a:lumMod val="50000"/>
                  </a:schemeClr>
                </a:solidFill>
              </a:rPr>
              <a:t>Senior Manager</a:t>
            </a:r>
          </a:p>
        </p:txBody>
      </p:sp>
    </p:spTree>
    <p:extLst>
      <p:ext uri="{BB962C8B-B14F-4D97-AF65-F5344CB8AC3E}">
        <p14:creationId xmlns:p14="http://schemas.microsoft.com/office/powerpoint/2010/main" val="21789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Top 5 Challenges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42</a:t>
            </a:fld>
            <a:endParaRPr lang="en-US" dirty="0">
              <a:solidFill>
                <a:prstClr val="white">
                  <a:lumMod val="50000"/>
                </a:prstClr>
              </a:solidFill>
            </a:endParaRPr>
          </a:p>
        </p:txBody>
      </p:sp>
      <p:sp>
        <p:nvSpPr>
          <p:cNvPr id="8" name="Rectangle 7"/>
          <p:cNvSpPr/>
          <p:nvPr/>
        </p:nvSpPr>
        <p:spPr>
          <a:xfrm>
            <a:off x="662568" y="5263250"/>
            <a:ext cx="10853157" cy="584775"/>
          </a:xfrm>
          <a:prstGeom prst="rect">
            <a:avLst/>
          </a:prstGeom>
        </p:spPr>
        <p:txBody>
          <a:bodyPr wrap="square">
            <a:spAutoFit/>
          </a:bodyPr>
          <a:lstStyle/>
          <a:p>
            <a:r>
              <a:rPr lang="en-US" sz="1600" dirty="0"/>
              <a:t>The process can be confusing and roadblocks with systems are common. Having helped many organizations get CORE-certified and as a trusted CAQH CORE partner, we fully understand the concerns and challenges of testing. </a:t>
            </a:r>
          </a:p>
        </p:txBody>
      </p:sp>
      <p:graphicFrame>
        <p:nvGraphicFramePr>
          <p:cNvPr id="9" name="Table 8"/>
          <p:cNvGraphicFramePr>
            <a:graphicFrameLocks noGrp="1"/>
          </p:cNvGraphicFramePr>
          <p:nvPr>
            <p:extLst>
              <p:ext uri="{D42A27DB-BD31-4B8C-83A1-F6EECF244321}">
                <p14:modId xmlns:p14="http://schemas.microsoft.com/office/powerpoint/2010/main" val="1206342850"/>
              </p:ext>
            </p:extLst>
          </p:nvPr>
        </p:nvGraphicFramePr>
        <p:xfrm>
          <a:off x="662568" y="1657477"/>
          <a:ext cx="10853157" cy="3352800"/>
        </p:xfrm>
        <a:graphic>
          <a:graphicData uri="http://schemas.openxmlformats.org/drawingml/2006/table">
            <a:tbl>
              <a:tblPr firstRow="1" bandRow="1">
                <a:tableStyleId>{93296810-A885-4BE3-A3E7-6D5BEEA58F35}</a:tableStyleId>
              </a:tblPr>
              <a:tblGrid>
                <a:gridCol w="1718682">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1990725">
                  <a:extLst>
                    <a:ext uri="{9D8B030D-6E8A-4147-A177-3AD203B41FA5}">
                      <a16:colId xmlns:a16="http://schemas.microsoft.com/office/drawing/2014/main" val="20003"/>
                    </a:ext>
                  </a:extLst>
                </a:gridCol>
                <a:gridCol w="2914650">
                  <a:extLst>
                    <a:ext uri="{9D8B030D-6E8A-4147-A177-3AD203B41FA5}">
                      <a16:colId xmlns:a16="http://schemas.microsoft.com/office/drawing/2014/main" val="20004"/>
                    </a:ext>
                  </a:extLst>
                </a:gridCol>
              </a:tblGrid>
              <a:tr h="551773">
                <a:tc>
                  <a:txBody>
                    <a:bodyPr/>
                    <a:lstStyle/>
                    <a:p>
                      <a:r>
                        <a:rPr lang="en-US" sz="1600" dirty="0"/>
                        <a:t>Technical</a:t>
                      </a:r>
                    </a:p>
                  </a:txBody>
                  <a:tcPr>
                    <a:solidFill>
                      <a:schemeClr val="tx2">
                        <a:lumMod val="50000"/>
                      </a:schemeClr>
                    </a:solidFill>
                  </a:tcPr>
                </a:tc>
                <a:tc>
                  <a:txBody>
                    <a:bodyPr/>
                    <a:lstStyle/>
                    <a:p>
                      <a:r>
                        <a:rPr lang="en-US" sz="1600" dirty="0"/>
                        <a:t>Stakeholder</a:t>
                      </a:r>
                    </a:p>
                    <a:p>
                      <a:r>
                        <a:rPr lang="en-US" sz="1600" dirty="0"/>
                        <a:t>Identification</a:t>
                      </a:r>
                    </a:p>
                  </a:txBody>
                  <a:tcPr>
                    <a:solidFill>
                      <a:schemeClr val="tx2">
                        <a:lumMod val="50000"/>
                      </a:schemeClr>
                    </a:solidFill>
                  </a:tcPr>
                </a:tc>
                <a:tc>
                  <a:txBody>
                    <a:bodyPr/>
                    <a:lstStyle/>
                    <a:p>
                      <a:r>
                        <a:rPr lang="en-US" sz="1600" dirty="0"/>
                        <a:t>Application</a:t>
                      </a:r>
                      <a:r>
                        <a:rPr lang="en-US" sz="1600" baseline="0" dirty="0"/>
                        <a:t> </a:t>
                      </a:r>
                      <a:br>
                        <a:rPr lang="en-US" sz="1600" baseline="0" dirty="0"/>
                      </a:br>
                      <a:r>
                        <a:rPr lang="en-US" sz="1600" baseline="0" dirty="0"/>
                        <a:t>Process</a:t>
                      </a:r>
                      <a:endParaRPr lang="en-US" sz="1600" dirty="0"/>
                    </a:p>
                  </a:txBody>
                  <a:tcPr>
                    <a:solidFill>
                      <a:schemeClr val="tx2">
                        <a:lumMod val="5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Trading Partner</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Alignment</a:t>
                      </a:r>
                    </a:p>
                  </a:txBody>
                  <a:tcPr>
                    <a:solidFill>
                      <a:schemeClr val="tx2">
                        <a:lumMod val="50000"/>
                      </a:schemeClr>
                    </a:solidFill>
                  </a:tcPr>
                </a:tc>
                <a:tc>
                  <a:txBody>
                    <a:bodyPr/>
                    <a:lstStyle/>
                    <a:p>
                      <a:r>
                        <a:rPr lang="en-US" sz="1600" dirty="0">
                          <a:latin typeface="+mn-lt"/>
                        </a:rPr>
                        <a:t>Resource</a:t>
                      </a:r>
                      <a:br>
                        <a:rPr lang="en-US" sz="1600" dirty="0">
                          <a:latin typeface="+mn-lt"/>
                        </a:rPr>
                      </a:br>
                      <a:r>
                        <a:rPr lang="en-US" sz="1600" dirty="0">
                          <a:latin typeface="+mn-lt"/>
                        </a:rPr>
                        <a:t>Allocation</a:t>
                      </a:r>
                    </a:p>
                  </a:txBody>
                  <a:tcPr>
                    <a:solidFill>
                      <a:schemeClr val="tx2">
                        <a:lumMod val="50000"/>
                      </a:schemeClr>
                    </a:solidFill>
                  </a:tcPr>
                </a:tc>
                <a:extLst>
                  <a:ext uri="{0D108BD9-81ED-4DB2-BD59-A6C34878D82A}">
                    <a16:rowId xmlns:a16="http://schemas.microsoft.com/office/drawing/2014/main" val="10000"/>
                  </a:ext>
                </a:extLst>
              </a:tr>
              <a:tr h="2410375">
                <a:tc>
                  <a:txBody>
                    <a:bodyPr/>
                    <a:lstStyle/>
                    <a:p>
                      <a:pPr marL="285750" indent="-285750">
                        <a:buFont typeface="Arial" panose="020B0604020202020204" pitchFamily="34" charset="0"/>
                        <a:buChar char="•"/>
                      </a:pPr>
                      <a:r>
                        <a:rPr lang="en-US" sz="1600" dirty="0">
                          <a:solidFill>
                            <a:srgbClr val="5A656E"/>
                          </a:solidFill>
                        </a:rPr>
                        <a:t>Internal Systems</a:t>
                      </a:r>
                    </a:p>
                    <a:p>
                      <a:pPr marL="285750" indent="-285750">
                        <a:buFont typeface="Arial" panose="020B0604020202020204" pitchFamily="34" charset="0"/>
                        <a:buChar char="•"/>
                      </a:pPr>
                      <a:endParaRPr lang="en-US" sz="1600" dirty="0">
                        <a:solidFill>
                          <a:srgbClr val="5A656E"/>
                        </a:solidFill>
                      </a:endParaRPr>
                    </a:p>
                    <a:p>
                      <a:pPr marL="285750" indent="-285750">
                        <a:buFont typeface="Arial" panose="020B0604020202020204" pitchFamily="34" charset="0"/>
                        <a:buChar char="•"/>
                      </a:pPr>
                      <a:r>
                        <a:rPr lang="en-US" sz="1600" dirty="0">
                          <a:solidFill>
                            <a:srgbClr val="5A656E"/>
                          </a:solidFill>
                        </a:rPr>
                        <a:t>Setting Up Connectivity</a:t>
                      </a:r>
                    </a:p>
                  </a:txBody>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A656E"/>
                          </a:solidFill>
                        </a:rPr>
                        <a:t>Getting the right person(s)</a:t>
                      </a:r>
                      <a:r>
                        <a:rPr lang="en-US" sz="1600" baseline="0" dirty="0">
                          <a:solidFill>
                            <a:srgbClr val="5A656E"/>
                          </a:solidFill>
                        </a:rPr>
                        <a:t> involved.</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solidFill>
                          <a:srgbClr val="5A656E"/>
                        </a:solidFill>
                      </a:endParaRPr>
                    </a:p>
                    <a:p>
                      <a:pPr marL="285750" indent="-285750">
                        <a:buFont typeface="Arial" panose="020B0604020202020204" pitchFamily="34" charset="0"/>
                        <a:buChar char="•"/>
                      </a:pPr>
                      <a:endParaRPr lang="en-US" sz="1600" dirty="0">
                        <a:solidFill>
                          <a:srgbClr val="5A656E"/>
                        </a:solidFill>
                      </a:endParaRPr>
                    </a:p>
                  </a:txBody>
                  <a:tcPr/>
                </a:tc>
                <a:tc>
                  <a:txBody>
                    <a:bodyPr/>
                    <a:lstStyle/>
                    <a:p>
                      <a:pPr marL="342900" indent="-342900">
                        <a:buFont typeface="Arial" panose="020B0604020202020204" pitchFamily="34" charset="0"/>
                        <a:buChar char="•"/>
                      </a:pPr>
                      <a:r>
                        <a:rPr lang="en-US" sz="1600" dirty="0">
                          <a:solidFill>
                            <a:srgbClr val="5A656E"/>
                          </a:solidFill>
                        </a:rPr>
                        <a:t>Understanding rules or policies.</a:t>
                      </a:r>
                    </a:p>
                    <a:p>
                      <a:pPr marL="342900" indent="-342900">
                        <a:buFont typeface="Arial" panose="020B0604020202020204" pitchFamily="34" charset="0"/>
                        <a:buChar char="•"/>
                      </a:pPr>
                      <a:endParaRPr lang="en-US" sz="1600" dirty="0">
                        <a:solidFill>
                          <a:srgbClr val="5A656E"/>
                        </a:solidFill>
                      </a:endParaRP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A656E"/>
                          </a:solidFill>
                        </a:rPr>
                        <a:t>Limited time to implement and test.</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5A656E"/>
                        </a:solidFill>
                      </a:endParaRP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A656E"/>
                          </a:solidFill>
                        </a:rPr>
                        <a:t>Maintaining and monitoring compliance.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solidFill>
                          <a:srgbClr val="5A656E"/>
                        </a:solidFill>
                      </a:endParaRPr>
                    </a:p>
                  </a:txBody>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A656E"/>
                          </a:solidFill>
                        </a:rPr>
                        <a:t>Transparency and</a:t>
                      </a:r>
                      <a:r>
                        <a:rPr lang="en-US" sz="1600" baseline="0" dirty="0">
                          <a:solidFill>
                            <a:srgbClr val="5A656E"/>
                          </a:solidFill>
                        </a:rPr>
                        <a:t> ease of data exchange.</a:t>
                      </a:r>
                      <a:endParaRPr lang="en-US" sz="1600" dirty="0">
                        <a:solidFill>
                          <a:srgbClr val="5A656E"/>
                        </a:solidFill>
                      </a:endParaRPr>
                    </a:p>
                    <a:p>
                      <a:pPr marL="285750" indent="-285750">
                        <a:buFont typeface="Arial" panose="020B0604020202020204" pitchFamily="34" charset="0"/>
                        <a:buChar char="•"/>
                      </a:pPr>
                      <a:endParaRPr lang="en-US" sz="1600" dirty="0">
                        <a:solidFill>
                          <a:srgbClr val="5A656E"/>
                        </a:solidFill>
                      </a:endParaRPr>
                    </a:p>
                  </a:txBody>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A656E"/>
                          </a:solidFill>
                          <a:latin typeface="+mn-lt"/>
                          <a:ea typeface="Calibri" panose="020F0502020204030204" pitchFamily="34" charset="0"/>
                          <a:cs typeface="Times New Roman" panose="02020603050405020304" pitchFamily="18" charset="0"/>
                        </a:rPr>
                        <a:t>Staff, budget, prioritization, leadership, and time.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5A656E"/>
                        </a:solidFill>
                        <a:latin typeface="+mn-lt"/>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A656E"/>
                          </a:solidFill>
                          <a:latin typeface="+mn-lt"/>
                        </a:rPr>
                        <a:t>Creating master test data.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5A656E"/>
                        </a:solidFill>
                        <a:latin typeface="+mn-lt"/>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A656E"/>
                          </a:solidFill>
                          <a:latin typeface="+mn-lt"/>
                        </a:rPr>
                        <a:t>Mitigating resource constraints for testing.</a:t>
                      </a:r>
                    </a:p>
                  </a:txBody>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321552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err="1"/>
              <a:t>Edifecs</a:t>
            </a:r>
            <a:r>
              <a:rPr lang="en-US" b="1" dirty="0"/>
              <a:t> Testing Tips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43</a:t>
            </a:fld>
            <a:endParaRPr lang="en-US" dirty="0">
              <a:solidFill>
                <a:prstClr val="white">
                  <a:lumMod val="50000"/>
                </a:prstClr>
              </a:solidFill>
            </a:endParaRPr>
          </a:p>
        </p:txBody>
      </p:sp>
      <p:sp>
        <p:nvSpPr>
          <p:cNvPr id="7" name="Content Placeholder 4"/>
          <p:cNvSpPr txBox="1">
            <a:spLocks/>
          </p:cNvSpPr>
          <p:nvPr/>
        </p:nvSpPr>
        <p:spPr bwMode="auto">
          <a:xfrm>
            <a:off x="800100" y="1842137"/>
            <a:ext cx="10324763" cy="365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lnSpc>
                <a:spcPct val="100000"/>
              </a:lnSpc>
              <a:spcBef>
                <a:spcPts val="1200"/>
              </a:spcBef>
              <a:spcAft>
                <a:spcPct val="0"/>
              </a:spcAft>
              <a:buClr>
                <a:srgbClr val="606060"/>
              </a:buClr>
              <a:buFont typeface="Wingdings" panose="05000000000000000000" pitchFamily="2" charset="2"/>
              <a:buChar char="§"/>
              <a:defRPr>
                <a:solidFill>
                  <a:srgbClr val="606060"/>
                </a:solidFill>
                <a:latin typeface="+mn-lt"/>
                <a:ea typeface="+mn-ea"/>
                <a:cs typeface="+mn-cs"/>
              </a:defRPr>
            </a:lvl1pPr>
            <a:lvl2pPr marL="742932" indent="-285744" algn="l" rtl="0" eaLnBrk="0" fontAlgn="base" hangingPunct="0">
              <a:lnSpc>
                <a:spcPct val="100000"/>
              </a:lnSpc>
              <a:spcBef>
                <a:spcPts val="600"/>
              </a:spcBef>
              <a:spcAft>
                <a:spcPct val="0"/>
              </a:spcAft>
              <a:buClr>
                <a:srgbClr val="606060"/>
              </a:buClr>
              <a:buFont typeface="Courier New" panose="02070309020205020404" pitchFamily="49" charset="0"/>
              <a:buChar char="­"/>
              <a:defRPr sz="1600">
                <a:solidFill>
                  <a:srgbClr val="606060"/>
                </a:solidFill>
                <a:latin typeface="+mn-lt"/>
              </a:defRPr>
            </a:lvl2pPr>
            <a:lvl3pPr marL="1200121" indent="-285744" algn="l" rtl="0" eaLnBrk="0" fontAlgn="base" hangingPunct="0">
              <a:lnSpc>
                <a:spcPct val="100000"/>
              </a:lnSpc>
              <a:spcBef>
                <a:spcPts val="300"/>
              </a:spcBef>
              <a:spcAft>
                <a:spcPct val="0"/>
              </a:spcAft>
              <a:buClr>
                <a:srgbClr val="606060"/>
              </a:buClr>
              <a:buFont typeface="Arial" panose="020B0604020202020204" pitchFamily="34" charset="0"/>
              <a:buChar char="&gt;"/>
              <a:defRPr sz="1400">
                <a:solidFill>
                  <a:srgbClr val="606060"/>
                </a:solidFill>
                <a:latin typeface="+mn-lt"/>
              </a:defRPr>
            </a:lvl3pPr>
            <a:lvl4pPr marL="1600160" indent="-228594" algn="l" rtl="0" eaLnBrk="0" fontAlgn="base" hangingPunct="0">
              <a:spcBef>
                <a:spcPts val="300"/>
              </a:spcBef>
              <a:spcAft>
                <a:spcPct val="0"/>
              </a:spcAft>
              <a:buClr>
                <a:srgbClr val="05023E"/>
              </a:buClr>
              <a:buChar char="–"/>
              <a:defRPr sz="1400">
                <a:solidFill>
                  <a:srgbClr val="606060"/>
                </a:solidFill>
                <a:latin typeface="+mn-lt"/>
              </a:defRPr>
            </a:lvl4pPr>
            <a:lvl5pPr marL="2057349" indent="-228594" algn="l" rtl="0" eaLnBrk="0" fontAlgn="base" hangingPunct="0">
              <a:spcBef>
                <a:spcPts val="300"/>
              </a:spcBef>
              <a:spcAft>
                <a:spcPct val="0"/>
              </a:spcAft>
              <a:buClr>
                <a:srgbClr val="05023E"/>
              </a:buClr>
              <a:buChar char="»"/>
              <a:defRPr sz="1400">
                <a:solidFill>
                  <a:srgbClr val="606060"/>
                </a:solidFill>
                <a:latin typeface="+mn-lt"/>
              </a:defRPr>
            </a:lvl5pPr>
            <a:lvl6pPr marL="2514537" indent="-228594" algn="l" rtl="0" fontAlgn="base">
              <a:spcBef>
                <a:spcPct val="20000"/>
              </a:spcBef>
              <a:spcAft>
                <a:spcPct val="0"/>
              </a:spcAft>
              <a:buClr>
                <a:srgbClr val="05023E"/>
              </a:buClr>
              <a:buChar char="»"/>
              <a:defRPr sz="1200">
                <a:solidFill>
                  <a:srgbClr val="070359"/>
                </a:solidFill>
                <a:latin typeface="+mn-lt"/>
              </a:defRPr>
            </a:lvl6pPr>
            <a:lvl7pPr marL="2971726" indent="-228594" algn="l" rtl="0" fontAlgn="base">
              <a:spcBef>
                <a:spcPct val="20000"/>
              </a:spcBef>
              <a:spcAft>
                <a:spcPct val="0"/>
              </a:spcAft>
              <a:buClr>
                <a:srgbClr val="05023E"/>
              </a:buClr>
              <a:buChar char="»"/>
              <a:defRPr sz="1200">
                <a:solidFill>
                  <a:srgbClr val="070359"/>
                </a:solidFill>
                <a:latin typeface="+mn-lt"/>
              </a:defRPr>
            </a:lvl7pPr>
            <a:lvl8pPr marL="3428914" indent="-228594" algn="l" rtl="0" fontAlgn="base">
              <a:spcBef>
                <a:spcPct val="20000"/>
              </a:spcBef>
              <a:spcAft>
                <a:spcPct val="0"/>
              </a:spcAft>
              <a:buClr>
                <a:srgbClr val="05023E"/>
              </a:buClr>
              <a:buChar char="»"/>
              <a:defRPr sz="1200">
                <a:solidFill>
                  <a:srgbClr val="070359"/>
                </a:solidFill>
                <a:latin typeface="+mn-lt"/>
              </a:defRPr>
            </a:lvl8pPr>
            <a:lvl9pPr marL="3886103" indent="-228594" algn="l" rtl="0" fontAlgn="base">
              <a:spcBef>
                <a:spcPct val="20000"/>
              </a:spcBef>
              <a:spcAft>
                <a:spcPct val="0"/>
              </a:spcAft>
              <a:buClr>
                <a:srgbClr val="05023E"/>
              </a:buClr>
              <a:buChar char="»"/>
              <a:defRPr sz="1200">
                <a:solidFill>
                  <a:srgbClr val="070359"/>
                </a:solidFill>
                <a:latin typeface="+mn-lt"/>
              </a:defRPr>
            </a:lvl9pPr>
          </a:lstStyle>
          <a:p>
            <a:pPr>
              <a:buFont typeface="+mj-lt"/>
              <a:buAutoNum type="arabicPeriod"/>
            </a:pPr>
            <a:r>
              <a:rPr lang="en-US" sz="1400" kern="0" dirty="0">
                <a:solidFill>
                  <a:schemeClr val="tx1"/>
                </a:solidFill>
              </a:rPr>
              <a:t>Ensure that you have gone through the CAQH CORE operating rules of the respective phases as listed on the CAQH CORE site (https://www.caqh.org/core/caqh-core-phase-iv-operating-rules) and that your system have adapted to implement those rules.</a:t>
            </a:r>
          </a:p>
          <a:p>
            <a:pPr>
              <a:buFont typeface="+mj-lt"/>
              <a:buAutoNum type="arabicPeriod"/>
            </a:pPr>
            <a:r>
              <a:rPr lang="en-US" sz="1400" kern="0" dirty="0">
                <a:solidFill>
                  <a:schemeClr val="tx1"/>
                </a:solidFill>
              </a:rPr>
              <a:t>Before starting with a testing task, read the testing instructions provided for the task carefully. Perform the task according to the instructions and the corresponding operating rule.</a:t>
            </a:r>
          </a:p>
          <a:p>
            <a:pPr>
              <a:buFont typeface="+mj-lt"/>
              <a:buAutoNum type="arabicPeriod"/>
            </a:pPr>
            <a:r>
              <a:rPr lang="en-US" sz="1400" kern="0" dirty="0">
                <a:solidFill>
                  <a:schemeClr val="tx1"/>
                </a:solidFill>
              </a:rPr>
              <a:t>For the connectivity related task it is recommended that, before coming to the portal, you should try to hit your web service through a third party tool (example, </a:t>
            </a:r>
            <a:r>
              <a:rPr lang="en-US" sz="1400" kern="0" dirty="0" err="1">
                <a:solidFill>
                  <a:schemeClr val="tx1"/>
                </a:solidFill>
              </a:rPr>
              <a:t>SoupUI</a:t>
            </a:r>
            <a:r>
              <a:rPr lang="en-US" sz="1400" kern="0" dirty="0">
                <a:solidFill>
                  <a:schemeClr val="tx1"/>
                </a:solidFill>
              </a:rPr>
              <a:t> for testing through soap) as a first step. If you are successfully able to do so and are getting the required results, test the same on the portal.</a:t>
            </a:r>
          </a:p>
          <a:p>
            <a:pPr>
              <a:buFont typeface="+mj-lt"/>
              <a:buAutoNum type="arabicPeriod"/>
            </a:pPr>
            <a:r>
              <a:rPr lang="en-US" sz="1400" kern="0" dirty="0">
                <a:solidFill>
                  <a:schemeClr val="tx1"/>
                </a:solidFill>
              </a:rPr>
              <a:t>While performing your task you must take care that the test file you are using does not have data errors, as this would result in failure of the test case.</a:t>
            </a:r>
          </a:p>
          <a:p>
            <a:pPr marL="0" indent="0">
              <a:buFont typeface="Wingdings" panose="05000000000000000000" pitchFamily="2" charset="2"/>
              <a:buNone/>
            </a:pPr>
            <a:endParaRPr lang="en-US" sz="1400" kern="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049" y="5949003"/>
            <a:ext cx="968565" cy="262799"/>
          </a:xfrm>
          <a:prstGeom prst="rect">
            <a:avLst/>
          </a:prstGeom>
          <a:ln>
            <a:noFill/>
          </a:ln>
        </p:spPr>
      </p:pic>
    </p:spTree>
    <p:extLst>
      <p:ext uri="{BB962C8B-B14F-4D97-AF65-F5344CB8AC3E}">
        <p14:creationId xmlns:p14="http://schemas.microsoft.com/office/powerpoint/2010/main" val="1967532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274" y="1267968"/>
            <a:ext cx="10782301" cy="4828033"/>
          </a:xfrm>
        </p:spPr>
        <p:txBody>
          <a:bodyPr/>
          <a:lstStyle/>
          <a:p>
            <a:pPr marL="0" indent="0">
              <a:buNone/>
            </a:pPr>
            <a:r>
              <a:rPr lang="en-US" sz="2000" b="1" i="1" dirty="0">
                <a:solidFill>
                  <a:schemeClr val="tx1"/>
                </a:solidFill>
              </a:rPr>
              <a:t>What are the biggest obstacles to pursuing CORE Certification?</a:t>
            </a:r>
            <a:r>
              <a:rPr lang="en-US" sz="2000" b="1" dirty="0">
                <a:solidFill>
                  <a:schemeClr val="tx1"/>
                </a:solidFill>
              </a:rPr>
              <a:t> </a:t>
            </a:r>
            <a:r>
              <a:rPr lang="en-US" sz="2000" dirty="0">
                <a:solidFill>
                  <a:schemeClr val="tx1">
                    <a:lumMod val="50000"/>
                  </a:schemeClr>
                </a:solidFill>
              </a:rPr>
              <a:t>(Select all that apply.)</a:t>
            </a:r>
          </a:p>
          <a:p>
            <a:pPr marL="457200" indent="-457200">
              <a:buFont typeface="+mj-lt"/>
              <a:buAutoNum type="arabicPeriod"/>
            </a:pPr>
            <a:r>
              <a:rPr lang="en-US" sz="2000" dirty="0">
                <a:solidFill>
                  <a:schemeClr val="tx1">
                    <a:lumMod val="50000"/>
                  </a:schemeClr>
                </a:solidFill>
              </a:rPr>
              <a:t>Resource allocation.  </a:t>
            </a:r>
          </a:p>
          <a:p>
            <a:pPr marL="457200" indent="-457200">
              <a:buFont typeface="+mj-lt"/>
              <a:buAutoNum type="arabicPeriod"/>
            </a:pPr>
            <a:r>
              <a:rPr lang="en-US" sz="2000" dirty="0">
                <a:solidFill>
                  <a:schemeClr val="tx1">
                    <a:lumMod val="50000"/>
                  </a:schemeClr>
                </a:solidFill>
              </a:rPr>
              <a:t>Leadership/executive buy-in.</a:t>
            </a:r>
          </a:p>
          <a:p>
            <a:pPr marL="457200" indent="-457200">
              <a:buFont typeface="+mj-lt"/>
              <a:buAutoNum type="arabicPeriod"/>
            </a:pPr>
            <a:r>
              <a:rPr lang="en-US" sz="2000" dirty="0">
                <a:solidFill>
                  <a:schemeClr val="tx1"/>
                </a:solidFill>
              </a:rPr>
              <a:t>Vendor/contractor not certified.</a:t>
            </a:r>
          </a:p>
          <a:p>
            <a:pPr marL="457200" indent="-457200">
              <a:buFont typeface="+mj-lt"/>
              <a:buAutoNum type="arabicPeriod"/>
            </a:pPr>
            <a:r>
              <a:rPr lang="en-US" sz="2000" dirty="0">
                <a:solidFill>
                  <a:schemeClr val="tx1">
                    <a:lumMod val="50000"/>
                  </a:schemeClr>
                </a:solidFill>
              </a:rPr>
              <a:t>Understanding the requirements.  </a:t>
            </a:r>
          </a:p>
          <a:p>
            <a:pPr marL="457200" indent="-457200">
              <a:buFont typeface="+mj-lt"/>
              <a:buAutoNum type="arabicPeriod"/>
            </a:pPr>
            <a:r>
              <a:rPr lang="en-US" sz="2000" dirty="0">
                <a:solidFill>
                  <a:schemeClr val="tx1">
                    <a:lumMod val="50000"/>
                  </a:schemeClr>
                </a:solidFill>
              </a:rPr>
              <a:t>Other: Please specify in Questions panel.</a:t>
            </a:r>
          </a:p>
          <a:p>
            <a:pPr marL="0" indent="0">
              <a:buNone/>
            </a:pPr>
            <a:endParaRPr lang="en-US" dirty="0">
              <a:solidFill>
                <a:schemeClr val="tx1">
                  <a:lumMod val="50000"/>
                </a:schemeClr>
              </a:solidFill>
            </a:endParaRPr>
          </a:p>
        </p:txBody>
      </p:sp>
      <p:sp>
        <p:nvSpPr>
          <p:cNvPr id="3" name="Title 2"/>
          <p:cNvSpPr>
            <a:spLocks noGrp="1"/>
          </p:cNvSpPr>
          <p:nvPr>
            <p:ph type="title"/>
          </p:nvPr>
        </p:nvSpPr>
        <p:spPr/>
        <p:txBody>
          <a:bodyPr/>
          <a:lstStyle/>
          <a:p>
            <a:r>
              <a:rPr lang="en-US" b="1" dirty="0"/>
              <a:t>Polling Question #4</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44</a:t>
            </a:fld>
            <a:endParaRPr lang="en-US" dirty="0">
              <a:solidFill>
                <a:prstClr val="white">
                  <a:lumMod val="50000"/>
                </a:prstClr>
              </a:solidFill>
            </a:endParaRPr>
          </a:p>
        </p:txBody>
      </p:sp>
    </p:spTree>
    <p:extLst>
      <p:ext uri="{BB962C8B-B14F-4D97-AF65-F5344CB8AC3E}">
        <p14:creationId xmlns:p14="http://schemas.microsoft.com/office/powerpoint/2010/main" val="2726041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Audience Q&amp;A</a:t>
            </a:r>
          </a:p>
        </p:txBody>
      </p:sp>
      <p:sp>
        <p:nvSpPr>
          <p:cNvPr id="4" name="Slide Number Placeholder 3"/>
          <p:cNvSpPr>
            <a:spLocks noGrp="1"/>
          </p:cNvSpPr>
          <p:nvPr>
            <p:ph type="sldNum" sz="quarter" idx="10"/>
          </p:nvPr>
        </p:nvSpPr>
        <p:spPr/>
        <p:txBody>
          <a:bodyPr/>
          <a:lstStyle/>
          <a:p>
            <a:pPr>
              <a:defRPr/>
            </a:pPr>
            <a:fld id="{0878ED96-58E1-4EA3-9CE7-39289B5FDF13}" type="slidenum">
              <a:rPr lang="en-US" smtClean="0">
                <a:solidFill>
                  <a:prstClr val="white">
                    <a:lumMod val="50000"/>
                  </a:prstClr>
                </a:solidFill>
              </a:rPr>
              <a:pPr>
                <a:defRPr/>
              </a:pPr>
              <a:t>45</a:t>
            </a:fld>
            <a:endParaRPr lang="en-US" dirty="0">
              <a:solidFill>
                <a:prstClr val="white">
                  <a:lumMod val="50000"/>
                </a:prstClr>
              </a:solidFill>
            </a:endParaRPr>
          </a:p>
        </p:txBody>
      </p:sp>
      <p:pic>
        <p:nvPicPr>
          <p:cNvPr id="7" name="Picture 2" descr="H:\AA - current projects\Recent Screen Shots\G2W\G2W 5.0\attendee\panel audio_ questions.png"/>
          <p:cNvPicPr>
            <a:picLocks noChangeAspect="1" noChangeArrowheads="1"/>
          </p:cNvPicPr>
          <p:nvPr/>
        </p:nvPicPr>
        <p:blipFill>
          <a:blip r:embed="rId2" cstate="print">
            <a:extLst/>
          </a:blip>
          <a:srcRect/>
          <a:stretch>
            <a:fillRect/>
          </a:stretch>
        </p:blipFill>
        <p:spPr bwMode="auto">
          <a:xfrm>
            <a:off x="7496749" y="1068460"/>
            <a:ext cx="2808427" cy="3886200"/>
          </a:xfrm>
          <a:prstGeom prst="rect">
            <a:avLst/>
          </a:prstGeom>
          <a:noFill/>
          <a:ln>
            <a:solidFill>
              <a:schemeClr val="accent2">
                <a:lumMod val="75000"/>
              </a:schemeClr>
            </a:solidFill>
          </a:ln>
          <a:effectLst>
            <a:softEdge rad="31750"/>
          </a:effectLst>
          <a:extLst/>
        </p:spPr>
      </p:pic>
      <p:sp>
        <p:nvSpPr>
          <p:cNvPr id="8" name="Rounded Rectangle 7"/>
          <p:cNvSpPr/>
          <p:nvPr/>
        </p:nvSpPr>
        <p:spPr>
          <a:xfrm>
            <a:off x="7538017" y="2448585"/>
            <a:ext cx="2705923" cy="1841829"/>
          </a:xfrm>
          <a:prstGeom prst="roundRect">
            <a:avLst>
              <a:gd name="adj" fmla="val 2812"/>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kern="1200" dirty="0">
              <a:solidFill>
                <a:prstClr val="white"/>
              </a:solidFill>
            </a:endParaRPr>
          </a:p>
        </p:txBody>
      </p:sp>
      <p:sp>
        <p:nvSpPr>
          <p:cNvPr id="9" name="Rounded Rectangle 13"/>
          <p:cNvSpPr>
            <a:spLocks noChangeArrowheads="1"/>
          </p:cNvSpPr>
          <p:nvPr/>
        </p:nvSpPr>
        <p:spPr bwMode="auto">
          <a:xfrm>
            <a:off x="1658553" y="2285213"/>
            <a:ext cx="4910666" cy="1155176"/>
          </a:xfrm>
          <a:prstGeom prst="roundRect">
            <a:avLst>
              <a:gd name="adj" fmla="val 16667"/>
            </a:avLst>
          </a:prstGeom>
          <a:solidFill>
            <a:schemeClr val="bg1"/>
          </a:solidFill>
          <a:ln w="28575" algn="ctr">
            <a:solidFill>
              <a:srgbClr val="C00000"/>
            </a:solidFill>
            <a:round/>
            <a:headEnd/>
            <a:tailEnd/>
          </a:ln>
          <a:extLst/>
        </p:spPr>
        <p:txBody>
          <a:bodyPr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endParaRPr lang="en-US" altLang="en-US" sz="1800" kern="1200" dirty="0">
              <a:solidFill>
                <a:srgbClr val="3A3838">
                  <a:lumMod val="50000"/>
                </a:srgbClr>
              </a:solidFill>
              <a:latin typeface="Times New Roman" panose="02020603050405020304" pitchFamily="18" charset="0"/>
              <a:ea typeface="+mn-ea"/>
              <a:cs typeface="+mn-cs"/>
            </a:endParaRPr>
          </a:p>
        </p:txBody>
      </p:sp>
      <p:cxnSp>
        <p:nvCxnSpPr>
          <p:cNvPr id="10" name="Straight Arrow Connector 9"/>
          <p:cNvCxnSpPr>
            <a:stCxn id="9" idx="3"/>
          </p:cNvCxnSpPr>
          <p:nvPr/>
        </p:nvCxnSpPr>
        <p:spPr bwMode="auto">
          <a:xfrm flipV="1">
            <a:off x="6569219" y="2860452"/>
            <a:ext cx="968796" cy="2351"/>
          </a:xfrm>
          <a:prstGeom prst="straightConnector1">
            <a:avLst/>
          </a:prstGeom>
          <a:solidFill>
            <a:srgbClr val="99FF99"/>
          </a:solidFill>
          <a:ln w="28575" cap="flat" cmpd="sng" algn="ctr">
            <a:solidFill>
              <a:srgbClr val="C00000"/>
            </a:solidFill>
            <a:prstDash val="solid"/>
            <a:round/>
            <a:headEnd type="none" w="med" len="med"/>
            <a:tailEnd type="stealth"/>
          </a:ln>
          <a:effectLst/>
        </p:spPr>
      </p:cxnSp>
      <p:sp>
        <p:nvSpPr>
          <p:cNvPr id="11" name="TextBox 10"/>
          <p:cNvSpPr txBox="1"/>
          <p:nvPr/>
        </p:nvSpPr>
        <p:spPr>
          <a:xfrm>
            <a:off x="1802189" y="2388763"/>
            <a:ext cx="4673600" cy="923330"/>
          </a:xfrm>
          <a:prstGeom prst="rect">
            <a:avLst/>
          </a:prstGeom>
          <a:noFill/>
        </p:spPr>
        <p:txBody>
          <a:bodyPr wrap="square" rtlCol="0">
            <a:spAutoFit/>
          </a:bodyPr>
          <a:lstStyle/>
          <a:p>
            <a:r>
              <a:rPr lang="en-US" sz="1800" kern="1200" dirty="0">
                <a:solidFill>
                  <a:srgbClr val="3A3838">
                    <a:lumMod val="50000"/>
                  </a:srgbClr>
                </a:solidFill>
                <a:ea typeface="+mn-ea"/>
                <a:cs typeface="+mn-cs"/>
              </a:rPr>
              <a:t>Enter your question into the “Questions” pane in the lower right hand corner of your screen.</a:t>
            </a:r>
          </a:p>
        </p:txBody>
      </p:sp>
      <p:sp>
        <p:nvSpPr>
          <p:cNvPr id="12" name="Rounded Rectangle 6"/>
          <p:cNvSpPr>
            <a:spLocks noChangeArrowheads="1"/>
          </p:cNvSpPr>
          <p:nvPr/>
        </p:nvSpPr>
        <p:spPr bwMode="auto">
          <a:xfrm>
            <a:off x="1657205" y="1327230"/>
            <a:ext cx="4908923" cy="796431"/>
          </a:xfrm>
          <a:prstGeom prst="roundRect">
            <a:avLst>
              <a:gd name="adj" fmla="val 16667"/>
            </a:avLst>
          </a:prstGeom>
          <a:solidFill>
            <a:srgbClr val="BC9DBE"/>
          </a:solidFill>
          <a:ln w="38100" algn="ctr">
            <a:solidFill>
              <a:srgbClr val="7D4081"/>
            </a:solidFill>
            <a:round/>
            <a:headEnd/>
            <a:tailEnd/>
          </a:ln>
        </p:spPr>
        <p:txBody>
          <a:bodyPr lIns="91407" tIns="45704" rIns="91407" bIns="45704"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r>
              <a:rPr lang="en-US" altLang="en-US" sz="2000" b="1" kern="1200" dirty="0">
                <a:solidFill>
                  <a:srgbClr val="3A3838">
                    <a:lumMod val="50000"/>
                  </a:srgbClr>
                </a:solidFill>
                <a:latin typeface="Arial"/>
                <a:ea typeface="+mn-ea"/>
                <a:cs typeface="+mn-cs"/>
              </a:rPr>
              <a:t>Please submit your questions</a:t>
            </a:r>
          </a:p>
        </p:txBody>
      </p:sp>
      <p:sp>
        <p:nvSpPr>
          <p:cNvPr id="13" name="Rounded Rectangle 6"/>
          <p:cNvSpPr>
            <a:spLocks noChangeArrowheads="1"/>
          </p:cNvSpPr>
          <p:nvPr/>
        </p:nvSpPr>
        <p:spPr bwMode="auto">
          <a:xfrm>
            <a:off x="1657205" y="3639755"/>
            <a:ext cx="4908922" cy="795528"/>
          </a:xfrm>
          <a:prstGeom prst="roundRect">
            <a:avLst>
              <a:gd name="adj" fmla="val 16667"/>
            </a:avLst>
          </a:prstGeom>
          <a:solidFill>
            <a:srgbClr val="BC9DBE"/>
          </a:solidFill>
          <a:ln w="38100" algn="ctr">
            <a:solidFill>
              <a:srgbClr val="7D4081"/>
            </a:solidFill>
            <a:round/>
            <a:headEnd/>
            <a:tailEnd/>
          </a:ln>
        </p:spPr>
        <p:txBody>
          <a:bodyPr lIns="91407" tIns="45704" rIns="91407" bIns="45704"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r>
              <a:rPr lang="en-US" altLang="en-US" b="1" kern="1200" dirty="0">
                <a:solidFill>
                  <a:srgbClr val="3A3838">
                    <a:lumMod val="50000"/>
                  </a:srgbClr>
                </a:solidFill>
                <a:latin typeface="Arial"/>
                <a:ea typeface="+mn-ea"/>
                <a:cs typeface="+mn-cs"/>
              </a:rPr>
              <a:t>You can also submit questions at any time to CORE@caqh.org </a:t>
            </a:r>
          </a:p>
        </p:txBody>
      </p:sp>
      <p:sp>
        <p:nvSpPr>
          <p:cNvPr id="2" name="Rectangle 1"/>
          <p:cNvSpPr/>
          <p:nvPr/>
        </p:nvSpPr>
        <p:spPr bwMode="auto">
          <a:xfrm>
            <a:off x="7588574" y="3629320"/>
            <a:ext cx="2441448" cy="320117"/>
          </a:xfrm>
          <a:prstGeom prst="rect">
            <a:avLst/>
          </a:prstGeom>
          <a:solidFill>
            <a:srgbClr val="FFFF00">
              <a:alpha val="34118"/>
            </a:srgb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234340" y="5115366"/>
            <a:ext cx="9938388" cy="1231106"/>
          </a:xfrm>
          <a:prstGeom prst="rect">
            <a:avLst/>
          </a:prstGeom>
          <a:noFill/>
        </p:spPr>
        <p:txBody>
          <a:bodyPr wrap="square" rtlCol="0">
            <a:spAutoFit/>
          </a:bodyPr>
          <a:lstStyle/>
          <a:p>
            <a:pPr>
              <a:spcAft>
                <a:spcPts val="600"/>
              </a:spcAft>
              <a:buClrTx/>
              <a:defRPr/>
            </a:pPr>
            <a:r>
              <a:rPr lang="en-US" sz="1600" b="1" dirty="0">
                <a:solidFill>
                  <a:schemeClr val="tx1">
                    <a:lumMod val="50000"/>
                  </a:schemeClr>
                </a:solidFill>
                <a:ea typeface="Times New Roman" pitchFamily="18" charset="0"/>
                <a:cs typeface="Arial" charset="0"/>
              </a:rPr>
              <a:t>Download a copy of today’s presentation slides at caqh.org/core/events</a:t>
            </a:r>
          </a:p>
          <a:p>
            <a:pPr marL="285750" lvl="1" indent="-285750">
              <a:spcAft>
                <a:spcPts val="600"/>
              </a:spcAft>
              <a:buClrTx/>
              <a:buFont typeface="Wingdings" panose="05000000000000000000" pitchFamily="2" charset="2"/>
              <a:buChar char="§"/>
              <a:defRPr/>
            </a:pPr>
            <a:r>
              <a:rPr lang="en-US" sz="1600" dirty="0">
                <a:solidFill>
                  <a:schemeClr val="tx1">
                    <a:lumMod val="50000"/>
                  </a:schemeClr>
                </a:solidFill>
                <a:ea typeface="Times New Roman" pitchFamily="18" charset="0"/>
                <a:cs typeface="Arial" charset="0"/>
              </a:rPr>
              <a:t>Navigate to the Resources section for today’s event to find a PDF version of today’s presentation slides</a:t>
            </a:r>
          </a:p>
          <a:p>
            <a:pPr marL="285750" lvl="1" indent="-285750">
              <a:spcAft>
                <a:spcPts val="600"/>
              </a:spcAft>
              <a:buClrTx/>
              <a:buFont typeface="Wingdings" panose="05000000000000000000" pitchFamily="2" charset="2"/>
              <a:buChar char="§"/>
              <a:defRPr/>
            </a:pPr>
            <a:r>
              <a:rPr lang="en-US" sz="1600" dirty="0">
                <a:solidFill>
                  <a:schemeClr val="tx1">
                    <a:lumMod val="50000"/>
                  </a:schemeClr>
                </a:solidFill>
                <a:ea typeface="Times New Roman" pitchFamily="18" charset="0"/>
                <a:cs typeface="Arial" charset="0"/>
              </a:rPr>
              <a:t>Also, a copy of the slides and the webinar recording will be emailed to all attendees and registrants in the next 1-2 business days</a:t>
            </a:r>
            <a:endParaRPr lang="en-US" sz="1600" dirty="0"/>
          </a:p>
        </p:txBody>
      </p:sp>
      <p:pic>
        <p:nvPicPr>
          <p:cNvPr id="14" name="Picture 13"/>
          <p:cNvPicPr>
            <a:picLocks noChangeAspect="1"/>
          </p:cNvPicPr>
          <p:nvPr/>
        </p:nvPicPr>
        <p:blipFill>
          <a:blip r:embed="rId3"/>
          <a:stretch>
            <a:fillRect/>
          </a:stretch>
        </p:blipFill>
        <p:spPr>
          <a:xfrm>
            <a:off x="10305176" y="5420769"/>
            <a:ext cx="1560394" cy="584105"/>
          </a:xfrm>
          <a:prstGeom prst="rect">
            <a:avLst/>
          </a:prstGeom>
          <a:ln>
            <a:solidFill>
              <a:schemeClr val="tx1"/>
            </a:solidFill>
          </a:ln>
        </p:spPr>
      </p:pic>
    </p:spTree>
    <p:extLst>
      <p:ext uri="{BB962C8B-B14F-4D97-AF65-F5344CB8AC3E}">
        <p14:creationId xmlns:p14="http://schemas.microsoft.com/office/powerpoint/2010/main" val="2784517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Upcoming CAQH CORE Education Sessions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46</a:t>
            </a:fld>
            <a:endParaRPr lang="en-US" dirty="0">
              <a:solidFill>
                <a:prstClr val="white">
                  <a:lumMod val="50000"/>
                </a:prstClr>
              </a:solidFill>
            </a:endParaRPr>
          </a:p>
        </p:txBody>
      </p:sp>
      <p:sp>
        <p:nvSpPr>
          <p:cNvPr id="5" name="Rectangle 4"/>
          <p:cNvSpPr/>
          <p:nvPr/>
        </p:nvSpPr>
        <p:spPr>
          <a:xfrm>
            <a:off x="1660587" y="5933063"/>
            <a:ext cx="8870826" cy="369332"/>
          </a:xfrm>
          <a:prstGeom prst="rect">
            <a:avLst/>
          </a:prstGeom>
        </p:spPr>
        <p:txBody>
          <a:bodyPr wrap="none">
            <a:spAutoFit/>
          </a:bodyPr>
          <a:lstStyle/>
          <a:p>
            <a:pPr lvl="0"/>
            <a:r>
              <a:rPr lang="en-US" dirty="0">
                <a:solidFill>
                  <a:schemeClr val="tx1">
                    <a:lumMod val="50000"/>
                  </a:schemeClr>
                </a:solidFill>
                <a:latin typeface="+mn-lt"/>
              </a:rPr>
              <a:t>To register for these, and all CORE events, please go to </a:t>
            </a:r>
            <a:r>
              <a:rPr lang="en-US" b="1" dirty="0">
                <a:solidFill>
                  <a:schemeClr val="tx1">
                    <a:lumMod val="50000"/>
                  </a:schemeClr>
                </a:solidFill>
                <a:latin typeface="Arial"/>
              </a:rPr>
              <a:t>www.caqh.org/core/events</a:t>
            </a:r>
          </a:p>
        </p:txBody>
      </p:sp>
      <p:sp>
        <p:nvSpPr>
          <p:cNvPr id="6" name="TextBox 5"/>
          <p:cNvSpPr txBox="1"/>
          <p:nvPr/>
        </p:nvSpPr>
        <p:spPr>
          <a:xfrm>
            <a:off x="1578310" y="1319315"/>
            <a:ext cx="8851505" cy="1015663"/>
          </a:xfrm>
          <a:prstGeom prst="rect">
            <a:avLst/>
          </a:prstGeom>
          <a:solidFill>
            <a:schemeClr val="bg1">
              <a:lumMod val="95000"/>
            </a:schemeClr>
          </a:solidFill>
          <a:ln w="12700">
            <a:solidFill>
              <a:schemeClr val="tx1"/>
            </a:solidFill>
          </a:ln>
        </p:spPr>
        <p:txBody>
          <a:bodyPr wrap="square" rtlCol="0" anchor="ctr">
            <a:spAutoFit/>
          </a:bodyPr>
          <a:lstStyle/>
          <a:p>
            <a:pPr algn="ctr"/>
            <a:r>
              <a:rPr lang="en-US" sz="2000" b="1" dirty="0"/>
              <a:t>2016 CAQH Index: Tracking Industry Trends and Cost Savings in Use of Electronic Healthcare Business Transaction</a:t>
            </a:r>
          </a:p>
          <a:p>
            <a:pPr lvl="0" algn="ctr"/>
            <a:r>
              <a:rPr lang="en-US" sz="2000" b="1" cap="small" dirty="0">
                <a:solidFill>
                  <a:srgbClr val="7D4081"/>
                </a:solidFill>
                <a:latin typeface="Arial"/>
              </a:rPr>
              <a:t>Wednesday, July 19</a:t>
            </a:r>
            <a:r>
              <a:rPr lang="en-US" sz="2000" b="1" cap="small" baseline="30000" dirty="0">
                <a:solidFill>
                  <a:srgbClr val="7D4081"/>
                </a:solidFill>
                <a:latin typeface="Arial"/>
              </a:rPr>
              <a:t>th</a:t>
            </a:r>
            <a:r>
              <a:rPr lang="en-US" sz="2000" b="1" cap="small" dirty="0">
                <a:solidFill>
                  <a:srgbClr val="7D4081"/>
                </a:solidFill>
                <a:latin typeface="Arial"/>
              </a:rPr>
              <a:t>, 2017 – 2 pm ET</a:t>
            </a:r>
          </a:p>
        </p:txBody>
      </p:sp>
      <p:sp>
        <p:nvSpPr>
          <p:cNvPr id="7" name="TextBox 6"/>
          <p:cNvSpPr txBox="1"/>
          <p:nvPr/>
        </p:nvSpPr>
        <p:spPr>
          <a:xfrm>
            <a:off x="1578310" y="2710204"/>
            <a:ext cx="8851505" cy="1231106"/>
          </a:xfrm>
          <a:prstGeom prst="rect">
            <a:avLst/>
          </a:prstGeom>
          <a:solidFill>
            <a:schemeClr val="bg1">
              <a:lumMod val="95000"/>
            </a:schemeClr>
          </a:solidFill>
          <a:ln w="12700">
            <a:solidFill>
              <a:schemeClr val="tx1"/>
            </a:solidFill>
          </a:ln>
        </p:spPr>
        <p:txBody>
          <a:bodyPr wrap="square" rtlCol="0" anchor="ctr">
            <a:spAutoFit/>
          </a:bodyPr>
          <a:lstStyle/>
          <a:p>
            <a:pPr algn="ctr"/>
            <a:r>
              <a:rPr lang="en-US" sz="2000" b="1" dirty="0">
                <a:solidFill>
                  <a:schemeClr val="tx1">
                    <a:lumMod val="50000"/>
                  </a:schemeClr>
                </a:solidFill>
              </a:rPr>
              <a:t>CAQH CORE Participant Call on Approach to Adoption of Electronic Prior Authorization Transactions</a:t>
            </a:r>
          </a:p>
          <a:p>
            <a:pPr lvl="0" algn="ctr"/>
            <a:r>
              <a:rPr lang="en-US" sz="2000" b="1" cap="small" dirty="0">
                <a:solidFill>
                  <a:srgbClr val="7D4081"/>
                </a:solidFill>
                <a:latin typeface="Arial"/>
              </a:rPr>
              <a:t>Thursday, July 27</a:t>
            </a:r>
            <a:r>
              <a:rPr lang="en-US" sz="2000" b="1" cap="small" baseline="30000" dirty="0">
                <a:solidFill>
                  <a:srgbClr val="7D4081"/>
                </a:solidFill>
                <a:latin typeface="Arial"/>
              </a:rPr>
              <a:t>th</a:t>
            </a:r>
            <a:r>
              <a:rPr lang="en-US" sz="2000" b="1" cap="small" dirty="0">
                <a:solidFill>
                  <a:srgbClr val="7D4081"/>
                </a:solidFill>
                <a:latin typeface="Arial"/>
              </a:rPr>
              <a:t>, 2017 – 2 pm ET</a:t>
            </a:r>
          </a:p>
          <a:p>
            <a:pPr algn="ctr"/>
            <a:r>
              <a:rPr lang="en-US" sz="1200" b="1" cap="small" dirty="0">
                <a:solidFill>
                  <a:schemeClr val="tx1">
                    <a:lumMod val="50000"/>
                  </a:schemeClr>
                </a:solidFill>
              </a:rPr>
              <a:t>This call is only open to CAQH CORE Participating Organizations </a:t>
            </a:r>
            <a:endParaRPr lang="en-US" sz="1100" dirty="0">
              <a:solidFill>
                <a:schemeClr val="tx1">
                  <a:lumMod val="50000"/>
                </a:schemeClr>
              </a:solidFill>
            </a:endParaRPr>
          </a:p>
        </p:txBody>
      </p:sp>
      <p:sp>
        <p:nvSpPr>
          <p:cNvPr id="9" name="TextBox 8"/>
          <p:cNvSpPr txBox="1"/>
          <p:nvPr/>
        </p:nvSpPr>
        <p:spPr>
          <a:xfrm>
            <a:off x="1578309" y="4326731"/>
            <a:ext cx="8851505" cy="1015663"/>
          </a:xfrm>
          <a:prstGeom prst="rect">
            <a:avLst/>
          </a:prstGeom>
          <a:solidFill>
            <a:schemeClr val="bg1">
              <a:lumMod val="95000"/>
            </a:schemeClr>
          </a:solidFill>
          <a:ln w="12700">
            <a:solidFill>
              <a:schemeClr val="tx1"/>
            </a:solidFill>
          </a:ln>
        </p:spPr>
        <p:txBody>
          <a:bodyPr wrap="square" rtlCol="0" anchor="ctr">
            <a:spAutoFit/>
          </a:bodyPr>
          <a:lstStyle/>
          <a:p>
            <a:pPr algn="ctr"/>
            <a:r>
              <a:rPr lang="en-US" sz="2000" b="1" dirty="0"/>
              <a:t>Save Time and Money! CAQH CORE and </a:t>
            </a:r>
            <a:r>
              <a:rPr lang="en-US" sz="2000" b="1" dirty="0" err="1"/>
              <a:t>OrboGraph</a:t>
            </a:r>
            <a:r>
              <a:rPr lang="en-US" sz="2000" b="1" dirty="0"/>
              <a:t> Discuss Value of Implementing the Phase III CAQH CORE Operating Rules</a:t>
            </a:r>
          </a:p>
          <a:p>
            <a:pPr lvl="0" algn="ctr"/>
            <a:r>
              <a:rPr lang="en-US" sz="2000" b="1" cap="small" dirty="0">
                <a:solidFill>
                  <a:srgbClr val="7D4081"/>
                </a:solidFill>
                <a:latin typeface="Arial"/>
              </a:rPr>
              <a:t>Thursday, August 31</a:t>
            </a:r>
            <a:r>
              <a:rPr lang="en-US" sz="2000" b="1" cap="small" baseline="30000" dirty="0">
                <a:solidFill>
                  <a:srgbClr val="7D4081"/>
                </a:solidFill>
                <a:latin typeface="Arial"/>
              </a:rPr>
              <a:t>st</a:t>
            </a:r>
            <a:r>
              <a:rPr lang="en-US" sz="2000" b="1" cap="small" dirty="0">
                <a:solidFill>
                  <a:srgbClr val="7D4081"/>
                </a:solidFill>
                <a:latin typeface="Arial"/>
              </a:rPr>
              <a:t>, 2017 – 2 pm ET</a:t>
            </a:r>
            <a:endParaRPr lang="en-US" dirty="0"/>
          </a:p>
        </p:txBody>
      </p:sp>
    </p:spTree>
    <p:extLst>
      <p:ext uri="{BB962C8B-B14F-4D97-AF65-F5344CB8AC3E}">
        <p14:creationId xmlns:p14="http://schemas.microsoft.com/office/powerpoint/2010/main" val="2525637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67101" y="1326087"/>
            <a:ext cx="5257799" cy="584775"/>
          </a:xfrm>
          <a:prstGeom prst="rect">
            <a:avLst/>
          </a:prstGeom>
          <a:noFill/>
        </p:spPr>
        <p:txBody>
          <a:bodyPr wrap="square" rtlCol="0">
            <a:spAutoFit/>
          </a:bodyPr>
          <a:lstStyle/>
          <a:p>
            <a:pPr algn="ctr"/>
            <a:r>
              <a:rPr lang="en-US" sz="3200" b="1" dirty="0">
                <a:solidFill>
                  <a:srgbClr val="7D4081"/>
                </a:solidFill>
                <a:latin typeface="Arial" panose="020B0604020202020204" pitchFamily="34" charset="0"/>
              </a:rPr>
              <a:t>Thank you for joining us!</a:t>
            </a:r>
          </a:p>
        </p:txBody>
      </p:sp>
      <p:sp>
        <p:nvSpPr>
          <p:cNvPr id="12" name="TextBox 11"/>
          <p:cNvSpPr txBox="1"/>
          <p:nvPr/>
        </p:nvSpPr>
        <p:spPr>
          <a:xfrm>
            <a:off x="3771900" y="3237317"/>
            <a:ext cx="4648200" cy="1015663"/>
          </a:xfrm>
          <a:prstGeom prst="rect">
            <a:avLst/>
          </a:prstGeom>
          <a:noFill/>
        </p:spPr>
        <p:txBody>
          <a:bodyPr wrap="square" rtlCol="0">
            <a:spAutoFit/>
          </a:bodyPr>
          <a:lstStyle/>
          <a:p>
            <a:pPr algn="ctr">
              <a:lnSpc>
                <a:spcPct val="150000"/>
              </a:lnSpc>
            </a:pPr>
            <a:r>
              <a:rPr lang="en-US" sz="2000" dirty="0">
                <a:solidFill>
                  <a:srgbClr val="7D4081"/>
                </a:solidFill>
                <a:latin typeface="+mn-lt"/>
              </a:rPr>
              <a:t>Website:</a:t>
            </a:r>
            <a:r>
              <a:rPr lang="en-US" sz="2000" dirty="0">
                <a:latin typeface="+mn-lt"/>
              </a:rPr>
              <a:t>  </a:t>
            </a:r>
            <a:r>
              <a:rPr lang="en-US" sz="2000" dirty="0">
                <a:latin typeface="+mn-lt"/>
                <a:hlinkClick r:id="rId2"/>
              </a:rPr>
              <a:t>www.CAQH.org/CORE</a:t>
            </a:r>
            <a:r>
              <a:rPr lang="en-US" sz="2000" dirty="0">
                <a:latin typeface="+mn-lt"/>
              </a:rPr>
              <a:t> </a:t>
            </a:r>
          </a:p>
          <a:p>
            <a:pPr algn="ctr">
              <a:lnSpc>
                <a:spcPct val="150000"/>
              </a:lnSpc>
            </a:pPr>
            <a:r>
              <a:rPr lang="en-US" sz="2000" dirty="0">
                <a:solidFill>
                  <a:srgbClr val="7D4081"/>
                </a:solidFill>
                <a:latin typeface="+mn-lt"/>
              </a:rPr>
              <a:t>Email:</a:t>
            </a:r>
            <a:r>
              <a:rPr lang="en-US" sz="2000" dirty="0">
                <a:latin typeface="+mn-lt"/>
              </a:rPr>
              <a:t>  </a:t>
            </a:r>
            <a:r>
              <a:rPr lang="en-US" sz="2000" dirty="0">
                <a:latin typeface="+mn-lt"/>
                <a:hlinkClick r:id="rId3"/>
              </a:rPr>
              <a:t>CORE@CAQH.org</a:t>
            </a:r>
            <a:r>
              <a:rPr lang="en-US" sz="2000" dirty="0">
                <a:latin typeface="+mn-lt"/>
              </a:rPr>
              <a:t> </a:t>
            </a:r>
          </a:p>
        </p:txBody>
      </p:sp>
      <p:grpSp>
        <p:nvGrpSpPr>
          <p:cNvPr id="13" name="Group 12"/>
          <p:cNvGrpSpPr/>
          <p:nvPr/>
        </p:nvGrpSpPr>
        <p:grpSpPr>
          <a:xfrm>
            <a:off x="5202767" y="2654066"/>
            <a:ext cx="1786467" cy="536575"/>
            <a:chOff x="3556000" y="5204320"/>
            <a:chExt cx="1786467" cy="536575"/>
          </a:xfrm>
        </p:grpSpPr>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5204320"/>
              <a:ext cx="538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094163" y="5272552"/>
              <a:ext cx="1248304" cy="400110"/>
            </a:xfrm>
            <a:prstGeom prst="rect">
              <a:avLst/>
            </a:prstGeom>
            <a:noFill/>
          </p:spPr>
          <p:txBody>
            <a:bodyPr wrap="square" rtlCol="0">
              <a:spAutoFit/>
            </a:bodyPr>
            <a:lstStyle/>
            <a:p>
              <a:r>
                <a:rPr lang="en-US" sz="2000" dirty="0">
                  <a:solidFill>
                    <a:srgbClr val="7D4081"/>
                  </a:solidFill>
                  <a:latin typeface="+mn-lt"/>
                </a:rPr>
                <a:t>@CAQH</a:t>
              </a:r>
            </a:p>
          </p:txBody>
        </p:sp>
      </p:grpSp>
      <p:sp>
        <p:nvSpPr>
          <p:cNvPr id="16" name="Rectangle 15"/>
          <p:cNvSpPr/>
          <p:nvPr/>
        </p:nvSpPr>
        <p:spPr>
          <a:xfrm>
            <a:off x="1658923" y="5100155"/>
            <a:ext cx="8874154" cy="1200329"/>
          </a:xfrm>
          <a:prstGeom prst="rect">
            <a:avLst/>
          </a:prstGeom>
        </p:spPr>
        <p:txBody>
          <a:bodyPr wrap="square">
            <a:spAutoFit/>
          </a:bodyPr>
          <a:lstStyle/>
          <a:p>
            <a:pPr algn="ctr"/>
            <a:r>
              <a:rPr lang="en-US" b="1" dirty="0">
                <a:latin typeface="Gotham Narrow SSm A"/>
              </a:rPr>
              <a:t>The CAQH CORE Mission</a:t>
            </a:r>
          </a:p>
          <a:p>
            <a:pPr algn="ctr"/>
            <a:r>
              <a:rPr lang="en-US" dirty="0">
                <a:latin typeface="Gotham Narrow SSm A"/>
              </a:rPr>
              <a:t>Drive the creation and adoption of healthcare operating rules that support standards, accelerate interoperability, and align administrative and clinical activities among providers, payers and consumers.</a:t>
            </a:r>
            <a:endParaRPr lang="en-US" b="0" i="0" dirty="0">
              <a:effectLst/>
              <a:latin typeface="Gotham Narrow SSm A"/>
            </a:endParaRPr>
          </a:p>
        </p:txBody>
      </p:sp>
      <p:sp>
        <p:nvSpPr>
          <p:cNvPr id="2" name="Slide Number Placeholder 1"/>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47</a:t>
            </a:fld>
            <a:endParaRPr lang="en-US" dirty="0">
              <a:solidFill>
                <a:prstClr val="white">
                  <a:lumMod val="50000"/>
                </a:prstClr>
              </a:solidFill>
            </a:endParaRPr>
          </a:p>
        </p:txBody>
      </p:sp>
    </p:spTree>
    <p:extLst>
      <p:ext uri="{BB962C8B-B14F-4D97-AF65-F5344CB8AC3E}">
        <p14:creationId xmlns:p14="http://schemas.microsoft.com/office/powerpoint/2010/main" val="306110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5</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3878317" y="2413845"/>
            <a:ext cx="7693655" cy="2185214"/>
          </a:xfrm>
          <a:prstGeom prst="rect">
            <a:avLst/>
          </a:prstGeom>
        </p:spPr>
        <p:txBody>
          <a:bodyPr wrap="square">
            <a:spAutoFit/>
          </a:bodyPr>
          <a:lstStyle/>
          <a:p>
            <a:pPr algn="r"/>
            <a:r>
              <a:rPr lang="en-US" sz="3200" b="1" dirty="0"/>
              <a:t>Voluntary CORE Certification – Why are so many in the industry becoming CORE-certified?</a:t>
            </a:r>
          </a:p>
          <a:p>
            <a:pPr algn="r"/>
            <a:endParaRPr lang="en-US" sz="4000" b="1" dirty="0">
              <a:solidFill>
                <a:schemeClr val="tx1">
                  <a:lumMod val="50000"/>
                </a:schemeClr>
              </a:solidFill>
            </a:endParaRPr>
          </a:p>
        </p:txBody>
      </p:sp>
      <p:sp>
        <p:nvSpPr>
          <p:cNvPr id="10" name="TextBox 9"/>
          <p:cNvSpPr txBox="1"/>
          <p:nvPr/>
        </p:nvSpPr>
        <p:spPr>
          <a:xfrm>
            <a:off x="7787372" y="5332951"/>
            <a:ext cx="3784600" cy="923330"/>
          </a:xfrm>
          <a:prstGeom prst="rect">
            <a:avLst/>
          </a:prstGeom>
          <a:noFill/>
        </p:spPr>
        <p:txBody>
          <a:bodyPr wrap="square" rtlCol="0">
            <a:spAutoFit/>
          </a:bodyPr>
          <a:lstStyle/>
          <a:p>
            <a:pPr algn="r"/>
            <a:r>
              <a:rPr lang="en-US" b="1" dirty="0">
                <a:solidFill>
                  <a:schemeClr val="tx1">
                    <a:lumMod val="50000"/>
                  </a:schemeClr>
                </a:solidFill>
              </a:rPr>
              <a:t>Taha Anjarwalla</a:t>
            </a:r>
          </a:p>
          <a:p>
            <a:pPr algn="r"/>
            <a:r>
              <a:rPr lang="en-US" dirty="0">
                <a:solidFill>
                  <a:schemeClr val="tx1">
                    <a:lumMod val="50000"/>
                  </a:schemeClr>
                </a:solidFill>
              </a:rPr>
              <a:t>CAQH CORE Manager</a:t>
            </a:r>
          </a:p>
          <a:p>
            <a:pPr algn="r"/>
            <a:endParaRPr lang="en-US" dirty="0">
              <a:solidFill>
                <a:schemeClr val="tx1">
                  <a:lumMod val="50000"/>
                </a:schemeClr>
              </a:solidFill>
            </a:endParaRPr>
          </a:p>
        </p:txBody>
      </p:sp>
    </p:spTree>
    <p:extLst>
      <p:ext uri="{BB962C8B-B14F-4D97-AF65-F5344CB8AC3E}">
        <p14:creationId xmlns:p14="http://schemas.microsoft.com/office/powerpoint/2010/main" val="21211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Voluntary CORE Certification  </a:t>
            </a:r>
            <a:br>
              <a:rPr lang="en-US" b="1" dirty="0"/>
            </a:br>
            <a:r>
              <a:rPr lang="en-US" sz="2000" i="1" dirty="0"/>
              <a:t>Developed BY Industry, FOR Industry</a:t>
            </a:r>
            <a:endParaRPr lang="en-US" dirty="0"/>
          </a:p>
        </p:txBody>
      </p:sp>
      <p:sp>
        <p:nvSpPr>
          <p:cNvPr id="3" name="Footer Placeholder 2"/>
          <p:cNvSpPr>
            <a:spLocks noGrp="1"/>
          </p:cNvSpPr>
          <p:nvPr>
            <p:ph type="ftr" sz="quarter" idx="10"/>
          </p:nvPr>
        </p:nvSpPr>
        <p:spPr/>
        <p:txBody>
          <a:bodyPr/>
          <a:lstStyle/>
          <a:p>
            <a:pPr algn="ctr">
              <a:defRPr/>
            </a:pPr>
            <a:fld id="{CEF2C3D0-F8D4-4779-A371-18C903D10B13}" type="slidenum">
              <a:rPr lang="en-US" sz="800" smtClean="0">
                <a:solidFill>
                  <a:srgbClr val="FFFFFF">
                    <a:lumMod val="50000"/>
                  </a:srgbClr>
                </a:solidFill>
              </a:rPr>
              <a:pPr algn="ctr">
                <a:defRPr/>
              </a:pPr>
              <a:t>6</a:t>
            </a:fld>
            <a:endParaRPr lang="en-US" sz="800" dirty="0">
              <a:solidFill>
                <a:srgbClr val="FFFFFF">
                  <a:lumMod val="50000"/>
                </a:srgbClr>
              </a:solidFill>
            </a:endParaRPr>
          </a:p>
        </p:txBody>
      </p:sp>
      <p:sp>
        <p:nvSpPr>
          <p:cNvPr id="17" name="Content Placeholder 3"/>
          <p:cNvSpPr txBox="1">
            <a:spLocks/>
          </p:cNvSpPr>
          <p:nvPr/>
        </p:nvSpPr>
        <p:spPr>
          <a:xfrm>
            <a:off x="79110" y="1099864"/>
            <a:ext cx="9451124" cy="1158382"/>
          </a:xfrm>
          <a:prstGeom prst="rect">
            <a:avLst/>
          </a:prstGeom>
        </p:spPr>
        <p:txBody>
          <a:bodyPr/>
          <a:lstStyle>
            <a:lvl1pPr marL="342891" indent="-342891" algn="l" rtl="0" eaLnBrk="0" fontAlgn="base" hangingPunct="0">
              <a:lnSpc>
                <a:spcPct val="114000"/>
              </a:lnSpc>
              <a:spcBef>
                <a:spcPts val="600"/>
              </a:spcBef>
              <a:spcAft>
                <a:spcPct val="0"/>
              </a:spcAft>
              <a:buClr>
                <a:srgbClr val="606060"/>
              </a:buClr>
              <a:buFont typeface="Wingdings" panose="05000000000000000000" pitchFamily="2" charset="2"/>
              <a:buChar char="§"/>
              <a:defRPr>
                <a:solidFill>
                  <a:srgbClr val="606060"/>
                </a:solidFill>
                <a:latin typeface="+mn-lt"/>
                <a:ea typeface="+mn-ea"/>
                <a:cs typeface="+mn-cs"/>
              </a:defRPr>
            </a:lvl1pPr>
            <a:lvl2pPr marL="742932" indent="-285744" algn="l" rtl="0" eaLnBrk="0" fontAlgn="base" hangingPunct="0">
              <a:lnSpc>
                <a:spcPct val="114000"/>
              </a:lnSpc>
              <a:spcBef>
                <a:spcPts val="600"/>
              </a:spcBef>
              <a:spcAft>
                <a:spcPct val="0"/>
              </a:spcAft>
              <a:buClr>
                <a:srgbClr val="606060"/>
              </a:buClr>
              <a:buFont typeface="Courier New" panose="02070309020205020404" pitchFamily="49" charset="0"/>
              <a:buChar char="­"/>
              <a:defRPr sz="1600">
                <a:solidFill>
                  <a:srgbClr val="606060"/>
                </a:solidFill>
                <a:latin typeface="+mn-lt"/>
              </a:defRPr>
            </a:lvl2pPr>
            <a:lvl3pPr marL="1200121" indent="-285744" algn="l" rtl="0" eaLnBrk="0" fontAlgn="base" hangingPunct="0">
              <a:lnSpc>
                <a:spcPct val="114000"/>
              </a:lnSpc>
              <a:spcBef>
                <a:spcPts val="600"/>
              </a:spcBef>
              <a:spcAft>
                <a:spcPct val="0"/>
              </a:spcAft>
              <a:buClr>
                <a:srgbClr val="606060"/>
              </a:buClr>
              <a:buFont typeface="Arial" panose="020B0604020202020204" pitchFamily="34" charset="0"/>
              <a:buChar char="&gt;"/>
              <a:defRPr sz="1400">
                <a:solidFill>
                  <a:srgbClr val="606060"/>
                </a:solidFill>
                <a:latin typeface="+mn-lt"/>
              </a:defRPr>
            </a:lvl3pPr>
            <a:lvl4pPr marL="1600160" indent="-228594" algn="l" rtl="0" eaLnBrk="0" fontAlgn="base" hangingPunct="0">
              <a:spcBef>
                <a:spcPts val="300"/>
              </a:spcBef>
              <a:spcAft>
                <a:spcPct val="0"/>
              </a:spcAft>
              <a:buClr>
                <a:srgbClr val="05023E"/>
              </a:buClr>
              <a:buChar char="–"/>
              <a:defRPr sz="1400">
                <a:solidFill>
                  <a:srgbClr val="606060"/>
                </a:solidFill>
                <a:latin typeface="+mn-lt"/>
              </a:defRPr>
            </a:lvl4pPr>
            <a:lvl5pPr marL="2057349" indent="-228594" algn="l" rtl="0" eaLnBrk="0" fontAlgn="base" hangingPunct="0">
              <a:spcBef>
                <a:spcPts val="300"/>
              </a:spcBef>
              <a:spcAft>
                <a:spcPct val="0"/>
              </a:spcAft>
              <a:buClr>
                <a:srgbClr val="05023E"/>
              </a:buClr>
              <a:buChar char="»"/>
              <a:defRPr sz="1400">
                <a:solidFill>
                  <a:srgbClr val="606060"/>
                </a:solidFill>
                <a:latin typeface="+mn-lt"/>
              </a:defRPr>
            </a:lvl5pPr>
            <a:lvl6pPr marL="2514537" indent="-228594" algn="l" rtl="0" fontAlgn="base">
              <a:spcBef>
                <a:spcPct val="20000"/>
              </a:spcBef>
              <a:spcAft>
                <a:spcPct val="0"/>
              </a:spcAft>
              <a:buClr>
                <a:srgbClr val="05023E"/>
              </a:buClr>
              <a:buChar char="»"/>
              <a:defRPr sz="1200">
                <a:solidFill>
                  <a:srgbClr val="070359"/>
                </a:solidFill>
                <a:latin typeface="+mn-lt"/>
              </a:defRPr>
            </a:lvl6pPr>
            <a:lvl7pPr marL="2971726" indent="-228594" algn="l" rtl="0" fontAlgn="base">
              <a:spcBef>
                <a:spcPct val="20000"/>
              </a:spcBef>
              <a:spcAft>
                <a:spcPct val="0"/>
              </a:spcAft>
              <a:buClr>
                <a:srgbClr val="05023E"/>
              </a:buClr>
              <a:buChar char="»"/>
              <a:defRPr sz="1200">
                <a:solidFill>
                  <a:srgbClr val="070359"/>
                </a:solidFill>
                <a:latin typeface="+mn-lt"/>
              </a:defRPr>
            </a:lvl7pPr>
            <a:lvl8pPr marL="3428914" indent="-228594" algn="l" rtl="0" fontAlgn="base">
              <a:spcBef>
                <a:spcPct val="20000"/>
              </a:spcBef>
              <a:spcAft>
                <a:spcPct val="0"/>
              </a:spcAft>
              <a:buClr>
                <a:srgbClr val="05023E"/>
              </a:buClr>
              <a:buChar char="»"/>
              <a:defRPr sz="1200">
                <a:solidFill>
                  <a:srgbClr val="070359"/>
                </a:solidFill>
                <a:latin typeface="+mn-lt"/>
              </a:defRPr>
            </a:lvl8pPr>
            <a:lvl9pPr marL="3886103" indent="-228594" algn="l" rtl="0" fontAlgn="base">
              <a:spcBef>
                <a:spcPct val="20000"/>
              </a:spcBef>
              <a:spcAft>
                <a:spcPct val="0"/>
              </a:spcAft>
              <a:buClr>
                <a:srgbClr val="05023E"/>
              </a:buClr>
              <a:buChar char="»"/>
              <a:defRPr sz="1200">
                <a:solidFill>
                  <a:srgbClr val="070359"/>
                </a:solidFill>
                <a:latin typeface="+mn-lt"/>
              </a:defRPr>
            </a:lvl9pPr>
          </a:lstStyle>
          <a:p>
            <a:pPr marL="0" indent="0" algn="ctr">
              <a:spcBef>
                <a:spcPts val="450"/>
              </a:spcBef>
              <a:buFont typeface="Wingdings" panose="05000000000000000000" pitchFamily="2" charset="2"/>
              <a:buNone/>
            </a:pPr>
            <a:r>
              <a:rPr lang="en-US" sz="1900" kern="0" dirty="0">
                <a:solidFill>
                  <a:schemeClr val="tx1">
                    <a:lumMod val="50000"/>
                  </a:schemeClr>
                </a:solidFill>
                <a:ea typeface="MS PGothic" panose="020B0600070205080204" pitchFamily="34" charset="-128"/>
                <a:hlinkClick r:id="rId3"/>
              </a:rPr>
              <a:t>CORE Certification</a:t>
            </a:r>
            <a:r>
              <a:rPr lang="en-US" sz="1900" kern="0" dirty="0">
                <a:solidFill>
                  <a:schemeClr val="tx1">
                    <a:lumMod val="50000"/>
                  </a:schemeClr>
                </a:solidFill>
                <a:ea typeface="MS PGothic" panose="020B0600070205080204" pitchFamily="34" charset="-128"/>
              </a:rPr>
              <a:t> is the most robust and widely-recognized industry program of its kind – the Gold Standard. Its approach assures an independent, industry-developed confirmation of conformance with operating rules and underlying standards.</a:t>
            </a:r>
            <a:endParaRPr lang="en-US" sz="1900" b="1" i="1" kern="0" dirty="0">
              <a:solidFill>
                <a:schemeClr val="tx1">
                  <a:lumMod val="50000"/>
                </a:schemeClr>
              </a:solidFill>
              <a:ea typeface="MS PGothic" panose="020B0600070205080204" pitchFamily="34" charset="-128"/>
            </a:endParaRPr>
          </a:p>
        </p:txBody>
      </p:sp>
      <p:sp>
        <p:nvSpPr>
          <p:cNvPr id="18" name="Rectangle 17"/>
          <p:cNvSpPr/>
          <p:nvPr/>
        </p:nvSpPr>
        <p:spPr bwMode="auto">
          <a:xfrm>
            <a:off x="870847" y="2472489"/>
            <a:ext cx="7872016" cy="771788"/>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0" eaLnBrk="1" hangingPunct="1"/>
            <a:r>
              <a:rPr lang="en-US" dirty="0">
                <a:solidFill>
                  <a:srgbClr val="000000"/>
                </a:solidFill>
                <a:latin typeface="Arial"/>
                <a:cs typeface="Arial" charset="0"/>
              </a:rPr>
              <a:t>Requirements are developed by broad, multi-stakeholder industry representation via transparent discussion and polling processes. </a:t>
            </a:r>
          </a:p>
        </p:txBody>
      </p:sp>
      <p:sp>
        <p:nvSpPr>
          <p:cNvPr id="19" name="Rectangle 18"/>
          <p:cNvSpPr/>
          <p:nvPr/>
        </p:nvSpPr>
        <p:spPr bwMode="auto">
          <a:xfrm>
            <a:off x="870847" y="3448139"/>
            <a:ext cx="7872016" cy="771788"/>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0" eaLnBrk="1" hangingPunct="1"/>
            <a:r>
              <a:rPr lang="en-US" dirty="0">
                <a:solidFill>
                  <a:srgbClr val="000000"/>
                </a:solidFill>
                <a:latin typeface="Arial"/>
                <a:cs typeface="Arial" charset="0"/>
              </a:rPr>
              <a:t>Required conformance testing is conducted by third party testing vendors that are experts in EDI and testing.</a:t>
            </a:r>
          </a:p>
        </p:txBody>
      </p:sp>
      <p:sp>
        <p:nvSpPr>
          <p:cNvPr id="20" name="Rectangle 19"/>
          <p:cNvSpPr/>
          <p:nvPr/>
        </p:nvSpPr>
        <p:spPr bwMode="auto">
          <a:xfrm>
            <a:off x="870847" y="5115204"/>
            <a:ext cx="7867650" cy="998250"/>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en-US" sz="1600" dirty="0">
              <a:solidFill>
                <a:srgbClr val="000000"/>
              </a:solidFill>
              <a:latin typeface="Arial"/>
              <a:cs typeface="Arial" charset="0"/>
            </a:endParaRPr>
          </a:p>
        </p:txBody>
      </p:sp>
      <p:sp>
        <p:nvSpPr>
          <p:cNvPr id="21" name="Rectangle 20"/>
          <p:cNvSpPr/>
          <p:nvPr/>
        </p:nvSpPr>
        <p:spPr bwMode="auto">
          <a:xfrm>
            <a:off x="870846" y="5202869"/>
            <a:ext cx="2186731" cy="8305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400" b="1" i="1" dirty="0">
                <a:latin typeface="Arial"/>
                <a:cs typeface="Arial" charset="0"/>
              </a:rPr>
              <a:t>Authorizes</a:t>
            </a:r>
            <a:r>
              <a:rPr lang="en-US" sz="1400" dirty="0">
                <a:latin typeface="Arial"/>
                <a:cs typeface="Arial" charset="0"/>
              </a:rPr>
              <a:t> the </a:t>
            </a:r>
            <a:r>
              <a:rPr lang="en-US" sz="1400" dirty="0">
                <a:solidFill>
                  <a:srgbClr val="000000"/>
                </a:solidFill>
                <a:latin typeface="Arial"/>
                <a:cs typeface="Arial" charset="0"/>
              </a:rPr>
              <a:t>conformance testing vendors.</a:t>
            </a:r>
          </a:p>
        </p:txBody>
      </p:sp>
      <p:sp>
        <p:nvSpPr>
          <p:cNvPr id="22" name="Rectangle 21"/>
          <p:cNvSpPr/>
          <p:nvPr/>
        </p:nvSpPr>
        <p:spPr bwMode="auto">
          <a:xfrm>
            <a:off x="3134543" y="5202869"/>
            <a:ext cx="5486400" cy="8305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400" b="1" i="1" dirty="0">
                <a:solidFill>
                  <a:srgbClr val="000000"/>
                </a:solidFill>
                <a:latin typeface="Arial"/>
                <a:cs typeface="Arial" charset="0"/>
              </a:rPr>
              <a:t>Reviews and approves the Certification applications, e.g. trading partner dependencies, number of platforms, </a:t>
            </a:r>
            <a:r>
              <a:rPr lang="en-US" sz="1400" dirty="0">
                <a:solidFill>
                  <a:srgbClr val="000000"/>
                </a:solidFill>
                <a:latin typeface="Arial"/>
                <a:cs typeface="Arial" charset="0"/>
              </a:rPr>
              <a:t>and conformance test reports before a Certification Seal is awarded.</a:t>
            </a:r>
          </a:p>
        </p:txBody>
      </p:sp>
      <p:cxnSp>
        <p:nvCxnSpPr>
          <p:cNvPr id="23" name="Straight Connector 22"/>
          <p:cNvCxnSpPr/>
          <p:nvPr/>
        </p:nvCxnSpPr>
        <p:spPr bwMode="auto">
          <a:xfrm flipH="1">
            <a:off x="3057578" y="5115204"/>
            <a:ext cx="0" cy="1005840"/>
          </a:xfrm>
          <a:prstGeom prst="line">
            <a:avLst/>
          </a:prstGeom>
          <a:solidFill>
            <a:srgbClr val="99FF99"/>
          </a:solidFill>
          <a:ln w="19050" cap="flat" cmpd="sng" algn="ctr">
            <a:solidFill>
              <a:srgbClr val="7D4081"/>
            </a:solidFill>
            <a:prstDash val="solid"/>
            <a:round/>
            <a:headEnd type="none" w="med" len="med"/>
            <a:tailEnd type="none" w="med" len="med"/>
          </a:ln>
          <a:effectLst/>
        </p:spPr>
      </p:cxn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r="17460"/>
          <a:stretch/>
        </p:blipFill>
        <p:spPr>
          <a:xfrm>
            <a:off x="9899235" y="4902730"/>
            <a:ext cx="1097106" cy="1319555"/>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r="12288"/>
          <a:stretch/>
        </p:blipFill>
        <p:spPr>
          <a:xfrm>
            <a:off x="9899235" y="1895632"/>
            <a:ext cx="1097106" cy="1319555"/>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r="14356"/>
          <a:stretch/>
        </p:blipFill>
        <p:spPr>
          <a:xfrm>
            <a:off x="9899235" y="391575"/>
            <a:ext cx="1097106" cy="1320684"/>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r="13127"/>
          <a:stretch/>
        </p:blipFill>
        <p:spPr>
          <a:xfrm>
            <a:off x="9899236" y="3398673"/>
            <a:ext cx="1097106" cy="132068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grpSp>
        <p:nvGrpSpPr>
          <p:cNvPr id="4" name="Group 3"/>
          <p:cNvGrpSpPr/>
          <p:nvPr/>
        </p:nvGrpSpPr>
        <p:grpSpPr>
          <a:xfrm>
            <a:off x="10823890" y="1221183"/>
            <a:ext cx="350929" cy="389759"/>
            <a:chOff x="8096320" y="412753"/>
            <a:chExt cx="938229" cy="1052693"/>
          </a:xfrm>
        </p:grpSpPr>
        <p:pic>
          <p:nvPicPr>
            <p:cNvPr id="28"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29" name="Picture 2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pic>
        <p:nvPicPr>
          <p:cNvPr id="1026" name="Picture 2" descr="http://www.apsco.org/Data/Content/image/social%20work%20icon.png"/>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1550" y="2533288"/>
            <a:ext cx="602026" cy="650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batpa.org/sites/spbatpa.org/files/styles/thumbnail/public/icon-tpa.png?itok=EVMpyxwk"/>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550" y="3587891"/>
            <a:ext cx="593113" cy="492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0847" y="4350231"/>
            <a:ext cx="7867650" cy="768096"/>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914400">
              <a:defRPr sz="1600">
                <a:solidFill>
                  <a:srgbClr val="000000"/>
                </a:solidFill>
                <a:latin typeface="Arial"/>
                <a:cs typeface="Arial" charset="0"/>
              </a:defRPr>
            </a:lvl1pPr>
          </a:lstStyle>
          <a:p>
            <a:r>
              <a:rPr lang="en-US" sz="1800" dirty="0"/>
              <a:t>CAQH CORE serves as a neutral, non-commercial administrator. </a:t>
            </a:r>
          </a:p>
        </p:txBody>
      </p:sp>
      <p:pic>
        <p:nvPicPr>
          <p:cNvPr id="1030" name="Picture 6" descr="https://upload.wikimedia.org/wikipedia/commons/thumb/8/8b/Neutral_icon_C.svg/2000px-Neutral_icon_C.svg.png"/>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00430" y="4466603"/>
            <a:ext cx="535351" cy="53535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10823890" y="2724224"/>
            <a:ext cx="350929" cy="389759"/>
            <a:chOff x="8096320" y="412753"/>
            <a:chExt cx="938229" cy="1052693"/>
          </a:xfrm>
        </p:grpSpPr>
        <p:pic>
          <p:nvPicPr>
            <p:cNvPr id="31"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32" name="Picture 3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grpSp>
        <p:nvGrpSpPr>
          <p:cNvPr id="33" name="Group 32"/>
          <p:cNvGrpSpPr/>
          <p:nvPr/>
        </p:nvGrpSpPr>
        <p:grpSpPr>
          <a:xfrm>
            <a:off x="10823890" y="4225513"/>
            <a:ext cx="350929" cy="389759"/>
            <a:chOff x="8096320" y="412753"/>
            <a:chExt cx="938229" cy="1052693"/>
          </a:xfrm>
        </p:grpSpPr>
        <p:pic>
          <p:nvPicPr>
            <p:cNvPr id="34"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35" name="Picture 3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grpSp>
        <p:nvGrpSpPr>
          <p:cNvPr id="36" name="Group 35"/>
          <p:cNvGrpSpPr/>
          <p:nvPr/>
        </p:nvGrpSpPr>
        <p:grpSpPr>
          <a:xfrm>
            <a:off x="10823890" y="5735419"/>
            <a:ext cx="350929" cy="389759"/>
            <a:chOff x="8096320" y="412753"/>
            <a:chExt cx="938229" cy="1052693"/>
          </a:xfrm>
        </p:grpSpPr>
        <p:pic>
          <p:nvPicPr>
            <p:cNvPr id="37"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38" name="Picture 3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spTree>
    <p:extLst>
      <p:ext uri="{BB962C8B-B14F-4D97-AF65-F5344CB8AC3E}">
        <p14:creationId xmlns:p14="http://schemas.microsoft.com/office/powerpoint/2010/main" val="224719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ctr">
              <a:defRPr/>
            </a:pPr>
            <a:fld id="{CEF2C3D0-F8D4-4779-A371-18C903D10B13}" type="slidenum">
              <a:rPr lang="en-US" sz="800" smtClean="0">
                <a:solidFill>
                  <a:srgbClr val="FFFFFF">
                    <a:lumMod val="50000"/>
                  </a:srgbClr>
                </a:solidFill>
              </a:rPr>
              <a:pPr algn="ctr">
                <a:defRPr/>
              </a:pPr>
              <a:t>7</a:t>
            </a:fld>
            <a:endParaRPr lang="en-US" sz="800" dirty="0">
              <a:solidFill>
                <a:srgbClr val="FFFFFF">
                  <a:lumMod val="50000"/>
                </a:srgbClr>
              </a:solidFill>
            </a:endParaRPr>
          </a:p>
        </p:txBody>
      </p:sp>
      <p:sp>
        <p:nvSpPr>
          <p:cNvPr id="27" name="TextBox 26"/>
          <p:cNvSpPr txBox="1"/>
          <p:nvPr/>
        </p:nvSpPr>
        <p:spPr>
          <a:xfrm>
            <a:off x="5561900" y="1752572"/>
            <a:ext cx="6429021" cy="2970044"/>
          </a:xfrm>
          <a:prstGeom prst="rect">
            <a:avLst/>
          </a:prstGeom>
          <a:solidFill>
            <a:schemeClr val="bg1">
              <a:lumMod val="95000"/>
            </a:schemeClr>
          </a:solidFill>
          <a:ln w="19050">
            <a:solidFill>
              <a:srgbClr val="7D4081"/>
            </a:solidFill>
          </a:ln>
        </p:spPr>
        <p:txBody>
          <a:bodyPr wrap="square" rtlCol="0" anchor="t">
            <a:spAutoFit/>
          </a:bodyPr>
          <a:lstStyle/>
          <a:p>
            <a:pPr algn="ctr">
              <a:spcAft>
                <a:spcPts val="600"/>
              </a:spcAft>
            </a:pPr>
            <a:r>
              <a:rPr lang="en-US" sz="2400" b="1" dirty="0">
                <a:solidFill>
                  <a:schemeClr val="tx1">
                    <a:lumMod val="50000"/>
                  </a:schemeClr>
                </a:solidFill>
                <a:latin typeface="+mn-lt"/>
              </a:rPr>
              <a:t>Recent Certifications</a:t>
            </a:r>
          </a:p>
          <a:p>
            <a:pPr marL="63500"/>
            <a:endParaRPr lang="en-US" sz="1400" b="1" dirty="0">
              <a:solidFill>
                <a:schemeClr val="tx1">
                  <a:lumMod val="50000"/>
                </a:schemeClr>
              </a:solidFill>
            </a:endParaRPr>
          </a:p>
          <a:p>
            <a:pPr marL="63500"/>
            <a:endParaRPr lang="en-US" sz="1200" b="1" dirty="0">
              <a:solidFill>
                <a:schemeClr val="tx1">
                  <a:lumMod val="50000"/>
                </a:schemeClr>
              </a:solidFill>
            </a:endParaRPr>
          </a:p>
          <a:p>
            <a:pPr marL="63500"/>
            <a:r>
              <a:rPr lang="en-US" sz="1200" b="1" dirty="0">
                <a:solidFill>
                  <a:schemeClr val="tx1">
                    <a:lumMod val="50000"/>
                  </a:schemeClr>
                </a:solidFill>
              </a:rPr>
              <a:t>Boston Medical Center </a:t>
            </a:r>
            <a:r>
              <a:rPr lang="en-US" sz="1200" b="1" dirty="0" err="1">
                <a:solidFill>
                  <a:schemeClr val="tx1">
                    <a:lumMod val="50000"/>
                  </a:schemeClr>
                </a:solidFill>
              </a:rPr>
              <a:t>HealthNet</a:t>
            </a:r>
            <a:r>
              <a:rPr lang="en-US" sz="1200" b="1" dirty="0">
                <a:solidFill>
                  <a:schemeClr val="tx1">
                    <a:lumMod val="50000"/>
                  </a:schemeClr>
                </a:solidFill>
              </a:rPr>
              <a:t> Plan (Phase I, II &amp; III)</a:t>
            </a: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r>
              <a:rPr lang="en-US" sz="1200" b="1" dirty="0">
                <a:solidFill>
                  <a:schemeClr val="tx1">
                    <a:lumMod val="50000"/>
                  </a:schemeClr>
                </a:solidFill>
              </a:rPr>
              <a:t>CalOptima (Phases I, II, &amp; IIII)</a:t>
            </a:r>
            <a:endParaRPr lang="en-US" sz="1200" dirty="0">
              <a:solidFill>
                <a:schemeClr val="tx1">
                  <a:lumMod val="50000"/>
                </a:schemeClr>
              </a:solidFill>
            </a:endParaRPr>
          </a:p>
          <a:p>
            <a:pPr marL="63500"/>
            <a:endParaRPr lang="en-US" sz="1200" b="1" dirty="0">
              <a:solidFill>
                <a:schemeClr val="tx1">
                  <a:lumMod val="50000"/>
                </a:schemeClr>
              </a:solidFill>
            </a:endParaRPr>
          </a:p>
          <a:p>
            <a:pPr marL="63500"/>
            <a:endParaRPr lang="en-US" sz="1200" b="1" dirty="0">
              <a:solidFill>
                <a:schemeClr val="tx1">
                  <a:lumMod val="50000"/>
                </a:schemeClr>
              </a:solidFill>
            </a:endParaRPr>
          </a:p>
          <a:p>
            <a:pPr marL="63500"/>
            <a:r>
              <a:rPr lang="en-US" sz="1200" b="1" dirty="0">
                <a:solidFill>
                  <a:schemeClr val="tx1">
                    <a:lumMod val="50000"/>
                  </a:schemeClr>
                </a:solidFill>
              </a:rPr>
              <a:t>National Association of Letter Carriers Health Plan (Phases I &amp; II)</a:t>
            </a:r>
          </a:p>
          <a:p>
            <a:pPr marL="349250" indent="-285750">
              <a:buFont typeface="Wingdings" panose="05000000000000000000" pitchFamily="2" charset="2"/>
              <a:buChar char="§"/>
            </a:pPr>
            <a:endParaRPr lang="en-US" sz="1200" b="1" dirty="0">
              <a:solidFill>
                <a:schemeClr val="tx1">
                  <a:lumMod val="50000"/>
                </a:schemeClr>
              </a:solidFill>
            </a:endParaRPr>
          </a:p>
          <a:p>
            <a:pPr marL="349250" indent="-285750">
              <a:buFont typeface="Wingdings" panose="05000000000000000000" pitchFamily="2" charset="2"/>
              <a:buChar char="§"/>
            </a:pPr>
            <a:endParaRPr lang="en-US" sz="1200" b="1" dirty="0">
              <a:solidFill>
                <a:schemeClr val="tx1">
                  <a:lumMod val="50000"/>
                </a:schemeClr>
              </a:solidFill>
            </a:endParaRPr>
          </a:p>
          <a:p>
            <a:pPr marL="63500"/>
            <a:r>
              <a:rPr lang="en-US" sz="1200" b="1" dirty="0">
                <a:solidFill>
                  <a:schemeClr val="tx1">
                    <a:lumMod val="50000"/>
                  </a:schemeClr>
                </a:solidFill>
              </a:rPr>
              <a:t>Government Employees Health Association (Phases I &amp; II)</a:t>
            </a:r>
          </a:p>
          <a:p>
            <a:pPr marL="63500"/>
            <a:endParaRPr lang="en-US" sz="1200" b="1" dirty="0">
              <a:solidFill>
                <a:schemeClr val="tx1">
                  <a:lumMod val="50000"/>
                </a:schemeClr>
              </a:solidFill>
            </a:endParaRPr>
          </a:p>
        </p:txBody>
      </p:sp>
      <p:pic>
        <p:nvPicPr>
          <p:cNvPr id="1026" name="Picture 2" descr="https://static1.squarespace.com/static/53c7e509e4b01b477977a20e/582b7913893fc06af9147735/582b7cb9d1758eee3715d1a4/1479245051120/Boston+Medical+Health+Center+Healthnet.jpg"/>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0591748" y="2526192"/>
            <a:ext cx="1399173" cy="34284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US" altLang="en-US" b="1" dirty="0"/>
              <a:t>CORE Certifications Phase I-IV</a:t>
            </a:r>
            <a:br>
              <a:rPr lang="en-US" altLang="en-US" b="1" dirty="0"/>
            </a:br>
            <a:r>
              <a:rPr lang="en-US" altLang="en-US" sz="2000" i="1" dirty="0"/>
              <a:t>Entities Recognizing the Benefits Continues to Grow</a:t>
            </a:r>
            <a:endParaRPr lang="en-US" dirty="0"/>
          </a:p>
        </p:txBody>
      </p:sp>
      <p:sp>
        <p:nvSpPr>
          <p:cNvPr id="16" name="TextBox 19"/>
          <p:cNvSpPr txBox="1">
            <a:spLocks noChangeArrowheads="1"/>
          </p:cNvSpPr>
          <p:nvPr/>
        </p:nvSpPr>
        <p:spPr bwMode="auto">
          <a:xfrm>
            <a:off x="642024" y="1261864"/>
            <a:ext cx="4290479"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114000"/>
              </a:lnSpc>
              <a:spcBef>
                <a:spcPts val="1200"/>
              </a:spcBef>
              <a:buFont typeface="Arial" panose="020B0604020202020204" pitchFamily="34" charset="0"/>
              <a:buChar char="•"/>
              <a:defRPr>
                <a:solidFill>
                  <a:schemeClr val="tx1"/>
                </a:solidFill>
                <a:latin typeface="Arial" panose="020B0604020202020204" pitchFamily="34" charset="0"/>
              </a:defRPr>
            </a:lvl1pPr>
            <a:lvl2pPr marL="742950" indent="-285750">
              <a:lnSpc>
                <a:spcPct val="114000"/>
              </a:lnSpc>
              <a:spcBef>
                <a:spcPts val="600"/>
              </a:spcBef>
              <a:buSzPct val="75000"/>
              <a:buFont typeface="Wingdings" panose="05000000000000000000" pitchFamily="2" charset="2"/>
              <a:buChar char="§"/>
              <a:defRPr sz="1600">
                <a:solidFill>
                  <a:schemeClr val="tx1"/>
                </a:solidFill>
                <a:latin typeface="Arial" panose="020B0604020202020204" pitchFamily="34" charset="0"/>
              </a:defRPr>
            </a:lvl2pPr>
            <a:lvl3pPr marL="1143000" indent="-228600">
              <a:lnSpc>
                <a:spcPct val="114000"/>
              </a:lnSpc>
              <a:spcBef>
                <a:spcPts val="3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ts val="300"/>
              </a:spcBef>
              <a:buClr>
                <a:srgbClr val="05023E"/>
              </a:buClr>
              <a:buChar char="–"/>
              <a:defRPr sz="1400">
                <a:solidFill>
                  <a:srgbClr val="606060"/>
                </a:solidFill>
                <a:latin typeface="Arial" panose="020B0604020202020204" pitchFamily="34" charset="0"/>
              </a:defRPr>
            </a:lvl4pPr>
            <a:lvl5pPr marL="2057400" indent="-228600">
              <a:spcBef>
                <a:spcPts val="300"/>
              </a:spcBef>
              <a:buClr>
                <a:srgbClr val="05023E"/>
              </a:buClr>
              <a:buChar char="»"/>
              <a:defRPr sz="1400">
                <a:solidFill>
                  <a:srgbClr val="606060"/>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9pPr>
          </a:lstStyle>
          <a:p>
            <a:pPr algn="ctr">
              <a:lnSpc>
                <a:spcPct val="100000"/>
              </a:lnSpc>
              <a:spcBef>
                <a:spcPct val="0"/>
              </a:spcBef>
              <a:buFontTx/>
              <a:buNone/>
            </a:pPr>
            <a:r>
              <a:rPr lang="en-US" altLang="en-US" sz="3600" b="1" dirty="0">
                <a:solidFill>
                  <a:srgbClr val="000000"/>
                </a:solidFill>
              </a:rPr>
              <a:t>320</a:t>
            </a:r>
          </a:p>
          <a:p>
            <a:pPr algn="ctr">
              <a:lnSpc>
                <a:spcPct val="100000"/>
              </a:lnSpc>
              <a:spcBef>
                <a:spcPct val="0"/>
              </a:spcBef>
              <a:buFontTx/>
              <a:buNone/>
            </a:pPr>
            <a:r>
              <a:rPr lang="en-US" altLang="en-US" sz="2000" b="1" dirty="0">
                <a:solidFill>
                  <a:srgbClr val="000000"/>
                </a:solidFill>
              </a:rPr>
              <a:t>Certifications have been awarded </a:t>
            </a:r>
          </a:p>
          <a:p>
            <a:pPr algn="ctr">
              <a:lnSpc>
                <a:spcPct val="100000"/>
              </a:lnSpc>
              <a:spcBef>
                <a:spcPct val="0"/>
              </a:spcBef>
              <a:buFontTx/>
              <a:buNone/>
            </a:pPr>
            <a:r>
              <a:rPr lang="en-US" altLang="en-US" sz="2000" b="1" dirty="0">
                <a:solidFill>
                  <a:srgbClr val="000000"/>
                </a:solidFill>
              </a:rPr>
              <a:t>since the program’s inception.</a:t>
            </a:r>
          </a:p>
          <a:p>
            <a:pPr algn="ctr">
              <a:lnSpc>
                <a:spcPct val="100000"/>
              </a:lnSpc>
              <a:spcBef>
                <a:spcPct val="0"/>
              </a:spcBef>
              <a:buFontTx/>
              <a:buNone/>
            </a:pPr>
            <a:endParaRPr lang="en-US" altLang="en-US" sz="2000" b="1" dirty="0">
              <a:solidFill>
                <a:srgbClr val="000000"/>
              </a:solidFill>
            </a:endParaRPr>
          </a:p>
          <a:p>
            <a:pPr algn="ctr">
              <a:lnSpc>
                <a:spcPct val="100000"/>
              </a:lnSpc>
              <a:spcBef>
                <a:spcPct val="0"/>
              </a:spcBef>
              <a:buFontTx/>
              <a:buNone/>
            </a:pPr>
            <a:endParaRPr lang="en-US" altLang="en-US" sz="2000" b="1" dirty="0">
              <a:solidFill>
                <a:srgbClr val="000000"/>
              </a:solidFill>
            </a:endParaRPr>
          </a:p>
          <a:p>
            <a:pPr algn="ctr">
              <a:lnSpc>
                <a:spcPct val="100000"/>
              </a:lnSpc>
              <a:spcBef>
                <a:spcPct val="0"/>
              </a:spcBef>
              <a:buFontTx/>
              <a:buNone/>
            </a:pPr>
            <a:r>
              <a:rPr lang="en-US" altLang="en-US" sz="1600" dirty="0">
                <a:solidFill>
                  <a:srgbClr val="000000"/>
                </a:solidFill>
              </a:rPr>
              <a:t>Covered lives impacted by CORE-certified commercial and public health plans.</a:t>
            </a:r>
            <a:endParaRPr lang="en-US" altLang="en-US" sz="1400" dirty="0">
              <a:solidFill>
                <a:srgbClr val="000000"/>
              </a:solidFill>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11720" b="19706"/>
          <a:stretch/>
        </p:blipFill>
        <p:spPr>
          <a:xfrm>
            <a:off x="217859" y="3702395"/>
            <a:ext cx="4699208" cy="2443738"/>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58053" y="3055376"/>
            <a:ext cx="1432868" cy="45772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1748" y="3657386"/>
            <a:ext cx="1333238" cy="297055"/>
          </a:xfrm>
          <a:prstGeom prst="rect">
            <a:avLst/>
          </a:prstGeom>
        </p:spPr>
      </p:pic>
      <p:pic>
        <p:nvPicPr>
          <p:cNvPr id="19" name="Picture 18"/>
          <p:cNvPicPr>
            <a:picLocks noChangeAspect="1"/>
          </p:cNvPicPr>
          <p:nvPr/>
        </p:nvPicPr>
        <p:blipFill rotWithShape="1">
          <a:blip r:embed="rId7">
            <a:clrChange>
              <a:clrFrom>
                <a:srgbClr val="FFFFFF"/>
              </a:clrFrom>
              <a:clrTo>
                <a:srgbClr val="FFFFFF">
                  <a:alpha val="0"/>
                </a:srgbClr>
              </a:clrTo>
            </a:clrChange>
          </a:blip>
          <a:srcRect t="38660" b="35648"/>
          <a:stretch/>
        </p:blipFill>
        <p:spPr>
          <a:xfrm>
            <a:off x="10660318" y="4171840"/>
            <a:ext cx="1196097" cy="307288"/>
          </a:xfrm>
          <a:prstGeom prst="rect">
            <a:avLst/>
          </a:prstGeom>
        </p:spPr>
      </p:pic>
    </p:spTree>
    <p:extLst>
      <p:ext uri="{BB962C8B-B14F-4D97-AF65-F5344CB8AC3E}">
        <p14:creationId xmlns:p14="http://schemas.microsoft.com/office/powerpoint/2010/main" val="263791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532" y="246666"/>
            <a:ext cx="8891835" cy="569913"/>
          </a:xfrm>
        </p:spPr>
        <p:txBody>
          <a:bodyPr/>
          <a:lstStyle/>
          <a:p>
            <a:r>
              <a:rPr lang="en-US" b="1" dirty="0"/>
              <a:t>How Much Could the Industry Save?</a:t>
            </a:r>
          </a:p>
        </p:txBody>
      </p:sp>
      <p:graphicFrame>
        <p:nvGraphicFramePr>
          <p:cNvPr id="6" name="Chart 5"/>
          <p:cNvGraphicFramePr/>
          <p:nvPr>
            <p:extLst>
              <p:ext uri="{D42A27DB-BD31-4B8C-83A1-F6EECF244321}">
                <p14:modId xmlns:p14="http://schemas.microsoft.com/office/powerpoint/2010/main" val="3406030300"/>
              </p:ext>
            </p:extLst>
          </p:nvPr>
        </p:nvGraphicFramePr>
        <p:xfrm>
          <a:off x="1362974" y="3583609"/>
          <a:ext cx="4293411" cy="2918796"/>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H="1">
            <a:off x="4682204" y="5450562"/>
            <a:ext cx="1615234" cy="11290"/>
          </a:xfrm>
          <a:prstGeom prst="straightConnector1">
            <a:avLst/>
          </a:prstGeom>
          <a:noFill/>
          <a:ln w="57150" cap="flat" cmpd="sng" algn="ctr">
            <a:solidFill>
              <a:srgbClr val="323E48"/>
            </a:solidFill>
            <a:prstDash val="solid"/>
            <a:miter lim="800000"/>
            <a:tailEnd type="triangle"/>
          </a:ln>
          <a:effectLst/>
        </p:spPr>
      </p:cxnSp>
      <p:cxnSp>
        <p:nvCxnSpPr>
          <p:cNvPr id="8" name="Straight Arrow Connector 7"/>
          <p:cNvCxnSpPr/>
          <p:nvPr/>
        </p:nvCxnSpPr>
        <p:spPr>
          <a:xfrm>
            <a:off x="2149533" y="3188198"/>
            <a:ext cx="702889" cy="626982"/>
          </a:xfrm>
          <a:prstGeom prst="straightConnector1">
            <a:avLst/>
          </a:prstGeom>
          <a:noFill/>
          <a:ln w="57150" cap="flat" cmpd="sng" algn="ctr">
            <a:solidFill>
              <a:srgbClr val="323E48"/>
            </a:solidFill>
            <a:prstDash val="solid"/>
            <a:miter lim="800000"/>
            <a:tailEnd type="triangle"/>
          </a:ln>
          <a:effectLst/>
        </p:spPr>
      </p:cxnSp>
      <p:sp>
        <p:nvSpPr>
          <p:cNvPr id="9" name="Content Placeholder 2"/>
          <p:cNvSpPr txBox="1">
            <a:spLocks/>
          </p:cNvSpPr>
          <p:nvPr/>
        </p:nvSpPr>
        <p:spPr bwMode="auto">
          <a:xfrm>
            <a:off x="5755451" y="1314567"/>
            <a:ext cx="5579658" cy="2198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Wingdings" panose="05000000000000000000" pitchFamily="2" charset="2"/>
              <a:buChar char="§"/>
              <a:defRPr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Courier New" panose="02070309020205020404" pitchFamily="49"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Calibri" panose="020F0502020204030204" pitchFamily="34" charset="0"/>
              <a:buChar char="&gt;"/>
              <a:defRPr sz="14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dirty="0">
                <a:solidFill>
                  <a:schemeClr val="tx1">
                    <a:lumMod val="50000"/>
                  </a:schemeClr>
                </a:solidFill>
              </a:rPr>
              <a:t>Report used data from 5.4 billion transactions. </a:t>
            </a:r>
          </a:p>
          <a:p>
            <a:pPr>
              <a:defRPr/>
            </a:pPr>
            <a:r>
              <a:rPr lang="en-US" sz="1600" dirty="0">
                <a:solidFill>
                  <a:schemeClr val="tx1">
                    <a:lumMod val="50000"/>
                  </a:schemeClr>
                </a:solidFill>
              </a:rPr>
              <a:t>These cost estimates only represent a fraction of the true industry savings opportunity associated with adoption of electronic transactions:</a:t>
            </a:r>
          </a:p>
          <a:p>
            <a:pPr lvl="1">
              <a:buFont typeface="Arial" panose="020B0604020202020204" pitchFamily="34" charset="0"/>
              <a:buChar char="–"/>
              <a:defRPr/>
            </a:pPr>
            <a:r>
              <a:rPr lang="en-US" dirty="0">
                <a:solidFill>
                  <a:schemeClr val="tx1">
                    <a:lumMod val="50000"/>
                  </a:schemeClr>
                </a:solidFill>
              </a:rPr>
              <a:t>Includes direct labor cost for only </a:t>
            </a:r>
            <a:r>
              <a:rPr lang="en-US" i="1" dirty="0">
                <a:solidFill>
                  <a:schemeClr val="tx1">
                    <a:lumMod val="50000"/>
                  </a:schemeClr>
                </a:solidFill>
              </a:rPr>
              <a:t>six</a:t>
            </a:r>
            <a:r>
              <a:rPr lang="en-US" dirty="0">
                <a:solidFill>
                  <a:schemeClr val="tx1">
                    <a:lumMod val="50000"/>
                  </a:schemeClr>
                </a:solidFill>
              </a:rPr>
              <a:t> of the twelve key transactions in the claims cycle for commercial plans.</a:t>
            </a:r>
          </a:p>
          <a:p>
            <a:pPr lvl="1">
              <a:buFont typeface="Arial" panose="020B0604020202020204" pitchFamily="34" charset="0"/>
              <a:buChar char="–"/>
              <a:defRPr/>
            </a:pPr>
            <a:r>
              <a:rPr lang="en-US" dirty="0">
                <a:solidFill>
                  <a:schemeClr val="tx1">
                    <a:lumMod val="50000"/>
                  </a:schemeClr>
                </a:solidFill>
              </a:rPr>
              <a:t>A more comprehensive estimate of industry cost savings opportunity would include indirect and direct cost for all twelve transactions in the claim cycle for </a:t>
            </a:r>
            <a:r>
              <a:rPr lang="en-US" i="1" dirty="0">
                <a:solidFill>
                  <a:schemeClr val="tx1">
                    <a:lumMod val="50000"/>
                  </a:schemeClr>
                </a:solidFill>
              </a:rPr>
              <a:t>private and public</a:t>
            </a:r>
            <a:r>
              <a:rPr lang="en-US" dirty="0">
                <a:solidFill>
                  <a:schemeClr val="tx1">
                    <a:lumMod val="50000"/>
                  </a:schemeClr>
                </a:solidFill>
              </a:rPr>
              <a:t> payers.</a:t>
            </a:r>
          </a:p>
          <a:p>
            <a:pPr lvl="1">
              <a:buFont typeface="Wingdings" panose="05000000000000000000" pitchFamily="2" charset="2"/>
              <a:buChar char="§"/>
              <a:defRPr/>
            </a:pPr>
            <a:endParaRPr lang="en-US" dirty="0">
              <a:solidFill>
                <a:schemeClr val="tx1">
                  <a:lumMod val="50000"/>
                </a:schemeClr>
              </a:solidFill>
            </a:endParaRPr>
          </a:p>
        </p:txBody>
      </p:sp>
      <p:sp>
        <p:nvSpPr>
          <p:cNvPr id="11" name="TextBox 10"/>
          <p:cNvSpPr txBox="1"/>
          <p:nvPr/>
        </p:nvSpPr>
        <p:spPr>
          <a:xfrm>
            <a:off x="785004" y="1195455"/>
            <a:ext cx="4625527" cy="2246769"/>
          </a:xfrm>
          <a:prstGeom prst="rect">
            <a:avLst/>
          </a:prstGeom>
          <a:solidFill>
            <a:srgbClr val="A32136"/>
          </a:solidFill>
          <a:ln w="12700" cap="flat" cmpd="sng" algn="ctr">
            <a:solidFill>
              <a:srgbClr val="A32136">
                <a:shade val="50000"/>
              </a:srgbClr>
            </a:solidFill>
            <a:prstDash val="solid"/>
            <a:miter lim="800000"/>
          </a:ln>
          <a:effectLst/>
        </p:spPr>
        <p:txBody>
          <a:bodyPr wrap="square" rtlCol="0">
            <a:spAutoFit/>
          </a:bodyPr>
          <a:lstStyle/>
          <a:p>
            <a:pPr lvl="0"/>
            <a:r>
              <a:rPr lang="en-US" sz="1400" b="1" kern="0" dirty="0">
                <a:solidFill>
                  <a:schemeClr val="bg1"/>
                </a:solidFill>
                <a:cs typeface="Arial" charset="0"/>
              </a:rPr>
              <a:t>2016 CAQH Index Reported Labor-only Savings Opportunity for Six HIPAA Transactions that have CAQH CORE Operating Rules; Adoption by Transaction is at Different Stages: </a:t>
            </a:r>
          </a:p>
          <a:p>
            <a:pPr marL="600075" lvl="1" indent="-257175">
              <a:buAutoNum type="arabicPeriod"/>
            </a:pPr>
            <a:r>
              <a:rPr lang="en-US" sz="1400" dirty="0">
                <a:solidFill>
                  <a:schemeClr val="bg1"/>
                </a:solidFill>
              </a:rPr>
              <a:t>Eligibility and Benefit Verification (Phases I-II).</a:t>
            </a:r>
          </a:p>
          <a:p>
            <a:pPr marL="600075" lvl="1" indent="-257175">
              <a:buFontTx/>
              <a:buAutoNum type="arabicPeriod"/>
            </a:pPr>
            <a:r>
              <a:rPr lang="en-US" sz="1400" dirty="0">
                <a:solidFill>
                  <a:schemeClr val="bg1"/>
                </a:solidFill>
              </a:rPr>
              <a:t>Claim Status Inquiry (Phase II).</a:t>
            </a:r>
          </a:p>
          <a:p>
            <a:pPr marL="600075" lvl="1" indent="-257175">
              <a:buAutoNum type="arabicPeriod"/>
            </a:pPr>
            <a:r>
              <a:rPr lang="en-US" sz="1400" dirty="0">
                <a:solidFill>
                  <a:schemeClr val="bg1"/>
                </a:solidFill>
              </a:rPr>
              <a:t>Claim Payment (Phase III).</a:t>
            </a:r>
          </a:p>
          <a:p>
            <a:pPr marL="600075" lvl="1" indent="-257175">
              <a:buAutoNum type="arabicPeriod"/>
            </a:pPr>
            <a:r>
              <a:rPr lang="en-US" sz="1400" dirty="0">
                <a:solidFill>
                  <a:schemeClr val="bg1"/>
                </a:solidFill>
              </a:rPr>
              <a:t>Remittance Advice (Phase III).</a:t>
            </a:r>
          </a:p>
          <a:p>
            <a:pPr marL="600075" lvl="1" indent="-257175">
              <a:buFontTx/>
              <a:buAutoNum type="arabicPeriod"/>
            </a:pPr>
            <a:r>
              <a:rPr lang="en-US" sz="1400" dirty="0">
                <a:solidFill>
                  <a:schemeClr val="bg1"/>
                </a:solidFill>
              </a:rPr>
              <a:t>Claim Submission (Phase IV).</a:t>
            </a:r>
          </a:p>
          <a:p>
            <a:pPr marL="600075" lvl="1" indent="-257175">
              <a:buAutoNum type="arabicPeriod"/>
            </a:pPr>
            <a:r>
              <a:rPr lang="en-US" sz="1400" dirty="0">
                <a:solidFill>
                  <a:schemeClr val="bg1"/>
                </a:solidFill>
              </a:rPr>
              <a:t>Referral Certification (Phase IV).</a:t>
            </a:r>
          </a:p>
        </p:txBody>
      </p:sp>
      <p:sp>
        <p:nvSpPr>
          <p:cNvPr id="12" name="TextBox 11"/>
          <p:cNvSpPr txBox="1"/>
          <p:nvPr/>
        </p:nvSpPr>
        <p:spPr>
          <a:xfrm rot="20060316">
            <a:off x="2734124" y="3923247"/>
            <a:ext cx="593726" cy="415498"/>
          </a:xfrm>
          <a:prstGeom prst="rect">
            <a:avLst/>
          </a:prstGeom>
          <a:noFill/>
        </p:spPr>
        <p:txBody>
          <a:bodyPr wrap="square" rtlCol="0">
            <a:spAutoFit/>
          </a:bodyPr>
          <a:lstStyle/>
          <a:p>
            <a:pPr algn="ctr"/>
            <a:r>
              <a:rPr lang="en-US" sz="1050" b="1" dirty="0">
                <a:solidFill>
                  <a:prstClr val="white"/>
                </a:solidFill>
                <a:latin typeface="Arial"/>
                <a:cs typeface="Arial" charset="0"/>
              </a:rPr>
              <a:t>$9.4 Billion</a:t>
            </a:r>
          </a:p>
        </p:txBody>
      </p:sp>
      <p:sp>
        <p:nvSpPr>
          <p:cNvPr id="13" name="TextBox 12"/>
          <p:cNvSpPr txBox="1"/>
          <p:nvPr/>
        </p:nvSpPr>
        <p:spPr>
          <a:xfrm>
            <a:off x="6297437" y="4427025"/>
            <a:ext cx="5037672" cy="1384995"/>
          </a:xfrm>
          <a:prstGeom prst="rect">
            <a:avLst/>
          </a:prstGeom>
          <a:solidFill>
            <a:srgbClr val="A32136"/>
          </a:solidFill>
          <a:ln w="12700" cap="flat" cmpd="sng" algn="ctr">
            <a:solidFill>
              <a:srgbClr val="A32136">
                <a:shade val="50000"/>
              </a:srgbClr>
            </a:solidFill>
            <a:prstDash val="solid"/>
            <a:miter lim="800000"/>
          </a:ln>
          <a:effectLst/>
        </p:spPr>
        <p:txBody>
          <a:bodyPr wrap="square" rtlCol="0">
            <a:spAutoFit/>
          </a:bodyPr>
          <a:lstStyle/>
          <a:p>
            <a:pPr algn="ctr">
              <a:defRPr/>
            </a:pPr>
            <a:r>
              <a:rPr lang="en-US" sz="1400" b="1" u="sng" kern="0" dirty="0">
                <a:solidFill>
                  <a:prstClr val="white"/>
                </a:solidFill>
                <a:latin typeface="Arial"/>
                <a:cs typeface="Arial" charset="0"/>
              </a:rPr>
              <a:t>Other Cost Not Currently in CAQH Estimates</a:t>
            </a:r>
          </a:p>
          <a:p>
            <a:pPr algn="ctr">
              <a:defRPr/>
            </a:pPr>
            <a:r>
              <a:rPr lang="en-US" sz="1400" kern="0" dirty="0">
                <a:solidFill>
                  <a:prstClr val="white"/>
                </a:solidFill>
                <a:latin typeface="Arial"/>
                <a:cs typeface="Arial" charset="0"/>
              </a:rPr>
              <a:t>Six Additional HIPAA Transactions</a:t>
            </a:r>
          </a:p>
          <a:p>
            <a:pPr algn="ctr">
              <a:defRPr/>
            </a:pPr>
            <a:r>
              <a:rPr lang="en-US" sz="1400" kern="0" dirty="0">
                <a:solidFill>
                  <a:prstClr val="white"/>
                </a:solidFill>
                <a:latin typeface="Arial"/>
                <a:cs typeface="Arial" charset="0"/>
              </a:rPr>
              <a:t>Indirect Labor Cost (transaction prep &amp; follow-up)</a:t>
            </a:r>
          </a:p>
          <a:p>
            <a:pPr algn="ctr">
              <a:defRPr/>
            </a:pPr>
            <a:r>
              <a:rPr lang="en-US" sz="1400" kern="0" dirty="0">
                <a:solidFill>
                  <a:prstClr val="white"/>
                </a:solidFill>
                <a:latin typeface="Arial"/>
                <a:cs typeface="Arial" charset="0"/>
              </a:rPr>
              <a:t>Vendor and Other Overhead</a:t>
            </a:r>
          </a:p>
          <a:p>
            <a:pPr algn="ctr">
              <a:defRPr/>
            </a:pPr>
            <a:r>
              <a:rPr lang="en-US" sz="1400" kern="0" dirty="0">
                <a:solidFill>
                  <a:prstClr val="white"/>
                </a:solidFill>
                <a:latin typeface="Arial"/>
                <a:cs typeface="Arial" charset="0"/>
              </a:rPr>
              <a:t>Public Payers</a:t>
            </a:r>
          </a:p>
          <a:p>
            <a:pPr algn="ctr">
              <a:defRPr/>
            </a:pPr>
            <a:r>
              <a:rPr lang="en-US" sz="1400" kern="0" dirty="0">
                <a:solidFill>
                  <a:prstClr val="white"/>
                </a:solidFill>
                <a:latin typeface="Arial"/>
                <a:cs typeface="Arial" charset="0"/>
              </a:rPr>
              <a:t>Host of Other Transactions Beyond HIPAA </a:t>
            </a:r>
          </a:p>
        </p:txBody>
      </p:sp>
      <p:sp>
        <p:nvSpPr>
          <p:cNvPr id="15" name="TextBox 14"/>
          <p:cNvSpPr txBox="1"/>
          <p:nvPr/>
        </p:nvSpPr>
        <p:spPr>
          <a:xfrm>
            <a:off x="2337154" y="5541837"/>
            <a:ext cx="2345050" cy="577081"/>
          </a:xfrm>
          <a:prstGeom prst="rect">
            <a:avLst/>
          </a:prstGeom>
          <a:noFill/>
        </p:spPr>
        <p:txBody>
          <a:bodyPr wrap="square" rtlCol="0">
            <a:spAutoFit/>
          </a:bodyPr>
          <a:lstStyle/>
          <a:p>
            <a:pPr algn="ctr"/>
            <a:r>
              <a:rPr lang="en-US" sz="1050" b="1" dirty="0">
                <a:solidFill>
                  <a:prstClr val="white"/>
                </a:solidFill>
                <a:latin typeface="Arial"/>
                <a:cs typeface="Arial" charset="0"/>
              </a:rPr>
              <a:t>Total Industry Savings Opportunity = </a:t>
            </a:r>
          </a:p>
          <a:p>
            <a:pPr algn="ctr"/>
            <a:r>
              <a:rPr lang="en-US" sz="1050" b="1" u="sng" dirty="0">
                <a:solidFill>
                  <a:prstClr val="white"/>
                </a:solidFill>
                <a:latin typeface="Arial"/>
                <a:cs typeface="Arial" charset="0"/>
              </a:rPr>
              <a:t> ? </a:t>
            </a:r>
            <a:r>
              <a:rPr lang="en-US" sz="1050" b="1" dirty="0">
                <a:solidFill>
                  <a:prstClr val="white"/>
                </a:solidFill>
                <a:latin typeface="Arial"/>
                <a:cs typeface="Arial" charset="0"/>
              </a:rPr>
              <a:t>Billions</a:t>
            </a:r>
          </a:p>
        </p:txBody>
      </p:sp>
      <p:sp>
        <p:nvSpPr>
          <p:cNvPr id="16"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800" dirty="0">
                <a:solidFill>
                  <a:schemeClr val="bg1">
                    <a:lumMod val="50000"/>
                  </a:schemeClr>
                </a:solidFill>
                <a:latin typeface="+mn-lt"/>
              </a:rPr>
              <a:t>8</a:t>
            </a:r>
          </a:p>
        </p:txBody>
      </p:sp>
    </p:spTree>
    <p:extLst>
      <p:ext uri="{BB962C8B-B14F-4D97-AF65-F5344CB8AC3E}">
        <p14:creationId xmlns:p14="http://schemas.microsoft.com/office/powerpoint/2010/main" val="212680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Voluntary </a:t>
            </a:r>
            <a:r>
              <a:rPr lang="en-US" b="1" i="1" dirty="0"/>
              <a:t>CORE Certification ROI</a:t>
            </a:r>
            <a:endParaRPr lang="en-US" sz="2000" i="1" dirty="0"/>
          </a:p>
        </p:txBody>
      </p:sp>
      <p:sp>
        <p:nvSpPr>
          <p:cNvPr id="4" name="Footer Placeholder 3"/>
          <p:cNvSpPr>
            <a:spLocks noGrp="1"/>
          </p:cNvSpPr>
          <p:nvPr>
            <p:ph type="ftr" sz="quarter" idx="10"/>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noProof="0" dirty="0">
                <a:solidFill>
                  <a:sysClr val="windowText" lastClr="000000"/>
                </a:solidFill>
              </a:rPr>
              <a:t>9</a:t>
            </a:r>
            <a:endParaRPr kumimoji="0" lang="en-US" sz="800" b="0" i="0" u="none" strike="noStrike" kern="0" cap="none" spc="0" normalizeH="0" baseline="0" noProof="0" dirty="0">
              <a:ln>
                <a:noFill/>
              </a:ln>
              <a:solidFill>
                <a:sysClr val="windowText" lastClr="000000"/>
              </a:solidFill>
              <a:effectLst/>
              <a:uLnTx/>
              <a:uFillTx/>
            </a:endParaRPr>
          </a:p>
        </p:txBody>
      </p:sp>
      <p:sp>
        <p:nvSpPr>
          <p:cNvPr id="26" name="Freeform 25"/>
          <p:cNvSpPr/>
          <p:nvPr/>
        </p:nvSpPr>
        <p:spPr>
          <a:xfrm>
            <a:off x="3295880" y="1872594"/>
            <a:ext cx="2634149" cy="3161664"/>
          </a:xfrm>
          <a:custGeom>
            <a:avLst/>
            <a:gdLst>
              <a:gd name="connsiteX0" fmla="*/ 0 w 1316448"/>
              <a:gd name="connsiteY0" fmla="*/ 131645 h 1662816"/>
              <a:gd name="connsiteX1" fmla="*/ 131645 w 1316448"/>
              <a:gd name="connsiteY1" fmla="*/ 0 h 1662816"/>
              <a:gd name="connsiteX2" fmla="*/ 1184803 w 1316448"/>
              <a:gd name="connsiteY2" fmla="*/ 0 h 1662816"/>
              <a:gd name="connsiteX3" fmla="*/ 1316448 w 1316448"/>
              <a:gd name="connsiteY3" fmla="*/ 131645 h 1662816"/>
              <a:gd name="connsiteX4" fmla="*/ 1316448 w 1316448"/>
              <a:gd name="connsiteY4" fmla="*/ 1531171 h 1662816"/>
              <a:gd name="connsiteX5" fmla="*/ 1184803 w 1316448"/>
              <a:gd name="connsiteY5" fmla="*/ 1662816 h 1662816"/>
              <a:gd name="connsiteX6" fmla="*/ 131645 w 1316448"/>
              <a:gd name="connsiteY6" fmla="*/ 1662816 h 1662816"/>
              <a:gd name="connsiteX7" fmla="*/ 0 w 1316448"/>
              <a:gd name="connsiteY7" fmla="*/ 1531171 h 1662816"/>
              <a:gd name="connsiteX8" fmla="*/ 0 w 1316448"/>
              <a:gd name="connsiteY8" fmla="*/ 131645 h 166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448" h="1662816">
                <a:moveTo>
                  <a:pt x="0" y="131645"/>
                </a:moveTo>
                <a:cubicBezTo>
                  <a:pt x="0" y="58939"/>
                  <a:pt x="58939" y="0"/>
                  <a:pt x="131645" y="0"/>
                </a:cubicBezTo>
                <a:lnTo>
                  <a:pt x="1184803" y="0"/>
                </a:lnTo>
                <a:cubicBezTo>
                  <a:pt x="1257509" y="0"/>
                  <a:pt x="1316448" y="58939"/>
                  <a:pt x="1316448" y="131645"/>
                </a:cubicBezTo>
                <a:lnTo>
                  <a:pt x="1316448" y="1531171"/>
                </a:lnTo>
                <a:cubicBezTo>
                  <a:pt x="1316448" y="1603877"/>
                  <a:pt x="1257509" y="1662816"/>
                  <a:pt x="1184803" y="1662816"/>
                </a:cubicBezTo>
                <a:lnTo>
                  <a:pt x="131645" y="1662816"/>
                </a:lnTo>
                <a:cubicBezTo>
                  <a:pt x="58939" y="1662816"/>
                  <a:pt x="0" y="1603877"/>
                  <a:pt x="0" y="1531171"/>
                </a:cubicBezTo>
                <a:lnTo>
                  <a:pt x="0" y="131645"/>
                </a:lnTo>
                <a:close/>
              </a:path>
            </a:pathLst>
          </a:custGeom>
          <a:solidFill>
            <a:schemeClr val="bg1"/>
          </a:solidFill>
          <a:ln w="38100">
            <a:solidFill>
              <a:srgbClr val="002060"/>
            </a:solidFill>
          </a:ln>
        </p:spPr>
        <p:style>
          <a:lnRef idx="2">
            <a:schemeClr val="lt1">
              <a:hueOff val="0"/>
              <a:satOff val="0"/>
              <a:lumOff val="0"/>
              <a:alphaOff val="0"/>
            </a:schemeClr>
          </a:lnRef>
          <a:fillRef idx="1">
            <a:schemeClr val="accent2">
              <a:hueOff val="14222742"/>
              <a:satOff val="25542"/>
              <a:lumOff val="12392"/>
              <a:alphaOff val="0"/>
            </a:schemeClr>
          </a:fillRef>
          <a:effectRef idx="0">
            <a:schemeClr val="accent2">
              <a:hueOff val="14222742"/>
              <a:satOff val="25542"/>
              <a:lumOff val="12392"/>
              <a:alphaOff val="0"/>
            </a:schemeClr>
          </a:effectRef>
          <a:fontRef idx="minor">
            <a:schemeClr val="lt1"/>
          </a:fontRef>
        </p:style>
        <p:txBody>
          <a:bodyPr spcFirstLastPara="0" vert="horz" wrap="square" lIns="91897" tIns="91897" rIns="91897" bIns="91897" numCol="1" spcCol="1270" anchor="ctr" anchorCtr="0">
            <a:noAutofit/>
          </a:bodyPr>
          <a:lstStyle/>
          <a:p>
            <a:pPr lvl="0" algn="ctr" defTabSz="622300">
              <a:lnSpc>
                <a:spcPct val="90000"/>
              </a:lnSpc>
              <a:spcBef>
                <a:spcPct val="0"/>
              </a:spcBef>
              <a:spcAft>
                <a:spcPct val="35000"/>
              </a:spcAft>
            </a:pPr>
            <a:r>
              <a:rPr lang="en-US" dirty="0">
                <a:solidFill>
                  <a:schemeClr val="tx1"/>
                </a:solidFill>
              </a:rPr>
              <a:t>Providers working with CORE-certified health plans saw 10-12% fewer claims denials, resulting in improved practice payment.</a:t>
            </a:r>
            <a:endParaRPr lang="en-US" kern="1200" dirty="0">
              <a:solidFill>
                <a:schemeClr val="tx1"/>
              </a:solidFill>
            </a:endParaRPr>
          </a:p>
        </p:txBody>
      </p:sp>
      <p:sp>
        <p:nvSpPr>
          <p:cNvPr id="19" name="Freeform 26"/>
          <p:cNvSpPr/>
          <p:nvPr/>
        </p:nvSpPr>
        <p:spPr>
          <a:xfrm>
            <a:off x="8768202" y="1896127"/>
            <a:ext cx="2703365" cy="3138131"/>
          </a:xfrm>
          <a:custGeom>
            <a:avLst/>
            <a:gdLst>
              <a:gd name="connsiteX0" fmla="*/ 0 w 1316448"/>
              <a:gd name="connsiteY0" fmla="*/ 131645 h 1662816"/>
              <a:gd name="connsiteX1" fmla="*/ 131645 w 1316448"/>
              <a:gd name="connsiteY1" fmla="*/ 0 h 1662816"/>
              <a:gd name="connsiteX2" fmla="*/ 1184803 w 1316448"/>
              <a:gd name="connsiteY2" fmla="*/ 0 h 1662816"/>
              <a:gd name="connsiteX3" fmla="*/ 1316448 w 1316448"/>
              <a:gd name="connsiteY3" fmla="*/ 131645 h 1662816"/>
              <a:gd name="connsiteX4" fmla="*/ 1316448 w 1316448"/>
              <a:gd name="connsiteY4" fmla="*/ 1531171 h 1662816"/>
              <a:gd name="connsiteX5" fmla="*/ 1184803 w 1316448"/>
              <a:gd name="connsiteY5" fmla="*/ 1662816 h 1662816"/>
              <a:gd name="connsiteX6" fmla="*/ 131645 w 1316448"/>
              <a:gd name="connsiteY6" fmla="*/ 1662816 h 1662816"/>
              <a:gd name="connsiteX7" fmla="*/ 0 w 1316448"/>
              <a:gd name="connsiteY7" fmla="*/ 1531171 h 1662816"/>
              <a:gd name="connsiteX8" fmla="*/ 0 w 1316448"/>
              <a:gd name="connsiteY8" fmla="*/ 131645 h 166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448" h="1662816">
                <a:moveTo>
                  <a:pt x="0" y="131645"/>
                </a:moveTo>
                <a:cubicBezTo>
                  <a:pt x="0" y="58939"/>
                  <a:pt x="58939" y="0"/>
                  <a:pt x="131645" y="0"/>
                </a:cubicBezTo>
                <a:lnTo>
                  <a:pt x="1184803" y="0"/>
                </a:lnTo>
                <a:cubicBezTo>
                  <a:pt x="1257509" y="0"/>
                  <a:pt x="1316448" y="58939"/>
                  <a:pt x="1316448" y="131645"/>
                </a:cubicBezTo>
                <a:lnTo>
                  <a:pt x="1316448" y="1531171"/>
                </a:lnTo>
                <a:cubicBezTo>
                  <a:pt x="1316448" y="1603877"/>
                  <a:pt x="1257509" y="1662816"/>
                  <a:pt x="1184803" y="1662816"/>
                </a:cubicBezTo>
                <a:lnTo>
                  <a:pt x="131645" y="1662816"/>
                </a:lnTo>
                <a:cubicBezTo>
                  <a:pt x="58939" y="1662816"/>
                  <a:pt x="0" y="1603877"/>
                  <a:pt x="0" y="1531171"/>
                </a:cubicBezTo>
                <a:lnTo>
                  <a:pt x="0" y="131645"/>
                </a:lnTo>
                <a:close/>
              </a:path>
            </a:pathLst>
          </a:custGeom>
          <a:solidFill>
            <a:schemeClr val="bg1"/>
          </a:solidFill>
          <a:ln w="38100">
            <a:solidFill>
              <a:schemeClr val="accent5"/>
            </a:solidFill>
          </a:ln>
        </p:spPr>
        <p:style>
          <a:lnRef idx="2">
            <a:schemeClr val="lt1">
              <a:hueOff val="0"/>
              <a:satOff val="0"/>
              <a:lumOff val="0"/>
              <a:alphaOff val="0"/>
            </a:schemeClr>
          </a:lnRef>
          <a:fillRef idx="1">
            <a:schemeClr val="accent2">
              <a:hueOff val="17778428"/>
              <a:satOff val="31928"/>
              <a:lumOff val="15490"/>
              <a:alphaOff val="0"/>
            </a:schemeClr>
          </a:fillRef>
          <a:effectRef idx="0">
            <a:schemeClr val="accent2">
              <a:hueOff val="17778428"/>
              <a:satOff val="31928"/>
              <a:lumOff val="15490"/>
              <a:alphaOff val="0"/>
            </a:schemeClr>
          </a:effectRef>
          <a:fontRef idx="minor">
            <a:schemeClr val="lt1"/>
          </a:fontRef>
        </p:style>
        <p:txBody>
          <a:bodyPr spcFirstLastPara="0" vert="horz" wrap="square" lIns="91897" tIns="91897" rIns="91897" bIns="91897" numCol="1" spcCol="1270" anchor="ctr" anchorCtr="0">
            <a:noAutofit/>
          </a:bodyPr>
          <a:lstStyle/>
          <a:p>
            <a:pPr algn="ctr" defTabSz="622300">
              <a:lnSpc>
                <a:spcPct val="90000"/>
              </a:lnSpc>
              <a:spcBef>
                <a:spcPct val="0"/>
              </a:spcBef>
              <a:spcAft>
                <a:spcPct val="35000"/>
              </a:spcAft>
            </a:pPr>
            <a:r>
              <a:rPr lang="en-US" dirty="0">
                <a:solidFill>
                  <a:schemeClr val="tx1"/>
                </a:solidFill>
              </a:rPr>
              <a:t>Providers who switched to electronic prior authorizations saved 14 minutes and $5.61 per transaction.</a:t>
            </a:r>
          </a:p>
        </p:txBody>
      </p:sp>
      <p:sp>
        <p:nvSpPr>
          <p:cNvPr id="5" name="TextBox 4"/>
          <p:cNvSpPr txBox="1"/>
          <p:nvPr/>
        </p:nvSpPr>
        <p:spPr>
          <a:xfrm>
            <a:off x="587695" y="5917323"/>
            <a:ext cx="4147289" cy="369332"/>
          </a:xfrm>
          <a:prstGeom prst="rect">
            <a:avLst/>
          </a:prstGeom>
          <a:noFill/>
        </p:spPr>
        <p:txBody>
          <a:bodyPr wrap="none" rtlCol="0">
            <a:spAutoFit/>
          </a:bodyPr>
          <a:lstStyle/>
          <a:p>
            <a:r>
              <a:rPr lang="en-US" dirty="0"/>
              <a:t>Sources: CAQH Index 2016, IBM 2009</a:t>
            </a:r>
          </a:p>
        </p:txBody>
      </p:sp>
      <p:sp>
        <p:nvSpPr>
          <p:cNvPr id="11" name="Freeform 26"/>
          <p:cNvSpPr/>
          <p:nvPr/>
        </p:nvSpPr>
        <p:spPr>
          <a:xfrm>
            <a:off x="5980255" y="1872594"/>
            <a:ext cx="2737721" cy="3161664"/>
          </a:xfrm>
          <a:custGeom>
            <a:avLst/>
            <a:gdLst>
              <a:gd name="connsiteX0" fmla="*/ 0 w 1316448"/>
              <a:gd name="connsiteY0" fmla="*/ 131645 h 1662816"/>
              <a:gd name="connsiteX1" fmla="*/ 131645 w 1316448"/>
              <a:gd name="connsiteY1" fmla="*/ 0 h 1662816"/>
              <a:gd name="connsiteX2" fmla="*/ 1184803 w 1316448"/>
              <a:gd name="connsiteY2" fmla="*/ 0 h 1662816"/>
              <a:gd name="connsiteX3" fmla="*/ 1316448 w 1316448"/>
              <a:gd name="connsiteY3" fmla="*/ 131645 h 1662816"/>
              <a:gd name="connsiteX4" fmla="*/ 1316448 w 1316448"/>
              <a:gd name="connsiteY4" fmla="*/ 1531171 h 1662816"/>
              <a:gd name="connsiteX5" fmla="*/ 1184803 w 1316448"/>
              <a:gd name="connsiteY5" fmla="*/ 1662816 h 1662816"/>
              <a:gd name="connsiteX6" fmla="*/ 131645 w 1316448"/>
              <a:gd name="connsiteY6" fmla="*/ 1662816 h 1662816"/>
              <a:gd name="connsiteX7" fmla="*/ 0 w 1316448"/>
              <a:gd name="connsiteY7" fmla="*/ 1531171 h 1662816"/>
              <a:gd name="connsiteX8" fmla="*/ 0 w 1316448"/>
              <a:gd name="connsiteY8" fmla="*/ 131645 h 166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448" h="1662816">
                <a:moveTo>
                  <a:pt x="0" y="131645"/>
                </a:moveTo>
                <a:cubicBezTo>
                  <a:pt x="0" y="58939"/>
                  <a:pt x="58939" y="0"/>
                  <a:pt x="131645" y="0"/>
                </a:cubicBezTo>
                <a:lnTo>
                  <a:pt x="1184803" y="0"/>
                </a:lnTo>
                <a:cubicBezTo>
                  <a:pt x="1257509" y="0"/>
                  <a:pt x="1316448" y="58939"/>
                  <a:pt x="1316448" y="131645"/>
                </a:cubicBezTo>
                <a:lnTo>
                  <a:pt x="1316448" y="1531171"/>
                </a:lnTo>
                <a:cubicBezTo>
                  <a:pt x="1316448" y="1603877"/>
                  <a:pt x="1257509" y="1662816"/>
                  <a:pt x="1184803" y="1662816"/>
                </a:cubicBezTo>
                <a:lnTo>
                  <a:pt x="131645" y="1662816"/>
                </a:lnTo>
                <a:cubicBezTo>
                  <a:pt x="58939" y="1662816"/>
                  <a:pt x="0" y="1603877"/>
                  <a:pt x="0" y="1531171"/>
                </a:cubicBezTo>
                <a:lnTo>
                  <a:pt x="0" y="131645"/>
                </a:lnTo>
                <a:close/>
              </a:path>
            </a:pathLst>
          </a:custGeom>
          <a:solidFill>
            <a:schemeClr val="bg1"/>
          </a:solidFill>
          <a:ln w="38100">
            <a:solidFill>
              <a:schemeClr val="accent1"/>
            </a:solidFill>
          </a:ln>
        </p:spPr>
        <p:style>
          <a:lnRef idx="2">
            <a:schemeClr val="lt1">
              <a:hueOff val="0"/>
              <a:satOff val="0"/>
              <a:lumOff val="0"/>
              <a:alphaOff val="0"/>
            </a:schemeClr>
          </a:lnRef>
          <a:fillRef idx="1">
            <a:schemeClr val="accent2">
              <a:hueOff val="17778428"/>
              <a:satOff val="31928"/>
              <a:lumOff val="15490"/>
              <a:alphaOff val="0"/>
            </a:schemeClr>
          </a:fillRef>
          <a:effectRef idx="0">
            <a:schemeClr val="accent2">
              <a:hueOff val="17778428"/>
              <a:satOff val="31928"/>
              <a:lumOff val="15490"/>
              <a:alphaOff val="0"/>
            </a:schemeClr>
          </a:effectRef>
          <a:fontRef idx="minor">
            <a:schemeClr val="lt1"/>
          </a:fontRef>
        </p:style>
        <p:txBody>
          <a:bodyPr spcFirstLastPara="0" vert="horz" wrap="square" lIns="91897" tIns="91897" rIns="91897" bIns="91897" numCol="1" spcCol="1270" anchor="ctr" anchorCtr="0">
            <a:noAutofit/>
          </a:bodyPr>
          <a:lstStyle/>
          <a:p>
            <a:pPr algn="ctr" defTabSz="622300">
              <a:lnSpc>
                <a:spcPct val="90000"/>
              </a:lnSpc>
              <a:spcBef>
                <a:spcPct val="0"/>
              </a:spcBef>
              <a:spcAft>
                <a:spcPct val="35000"/>
              </a:spcAft>
            </a:pPr>
            <a:r>
              <a:rPr lang="en-US" dirty="0">
                <a:solidFill>
                  <a:schemeClr val="tx1"/>
                </a:solidFill>
              </a:rPr>
              <a:t>Electronic remittance advice adoption (55%) continues to steadily increase, but more than a third are still being sent via mail. Providers could save 12 minutes and $4.74 per transaction by switching to ERA.</a:t>
            </a:r>
          </a:p>
        </p:txBody>
      </p:sp>
      <p:sp>
        <p:nvSpPr>
          <p:cNvPr id="13" name="Freeform 24"/>
          <p:cNvSpPr/>
          <p:nvPr/>
        </p:nvSpPr>
        <p:spPr>
          <a:xfrm>
            <a:off x="734892" y="1872594"/>
            <a:ext cx="2510762" cy="3161664"/>
          </a:xfrm>
          <a:custGeom>
            <a:avLst/>
            <a:gdLst>
              <a:gd name="connsiteX0" fmla="*/ 0 w 1316448"/>
              <a:gd name="connsiteY0" fmla="*/ 131645 h 1662816"/>
              <a:gd name="connsiteX1" fmla="*/ 131645 w 1316448"/>
              <a:gd name="connsiteY1" fmla="*/ 0 h 1662816"/>
              <a:gd name="connsiteX2" fmla="*/ 1184803 w 1316448"/>
              <a:gd name="connsiteY2" fmla="*/ 0 h 1662816"/>
              <a:gd name="connsiteX3" fmla="*/ 1316448 w 1316448"/>
              <a:gd name="connsiteY3" fmla="*/ 131645 h 1662816"/>
              <a:gd name="connsiteX4" fmla="*/ 1316448 w 1316448"/>
              <a:gd name="connsiteY4" fmla="*/ 1531171 h 1662816"/>
              <a:gd name="connsiteX5" fmla="*/ 1184803 w 1316448"/>
              <a:gd name="connsiteY5" fmla="*/ 1662816 h 1662816"/>
              <a:gd name="connsiteX6" fmla="*/ 131645 w 1316448"/>
              <a:gd name="connsiteY6" fmla="*/ 1662816 h 1662816"/>
              <a:gd name="connsiteX7" fmla="*/ 0 w 1316448"/>
              <a:gd name="connsiteY7" fmla="*/ 1531171 h 1662816"/>
              <a:gd name="connsiteX8" fmla="*/ 0 w 1316448"/>
              <a:gd name="connsiteY8" fmla="*/ 131645 h 166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448" h="1662816">
                <a:moveTo>
                  <a:pt x="0" y="131645"/>
                </a:moveTo>
                <a:cubicBezTo>
                  <a:pt x="0" y="58939"/>
                  <a:pt x="58939" y="0"/>
                  <a:pt x="131645" y="0"/>
                </a:cubicBezTo>
                <a:lnTo>
                  <a:pt x="1184803" y="0"/>
                </a:lnTo>
                <a:cubicBezTo>
                  <a:pt x="1257509" y="0"/>
                  <a:pt x="1316448" y="58939"/>
                  <a:pt x="1316448" y="131645"/>
                </a:cubicBezTo>
                <a:lnTo>
                  <a:pt x="1316448" y="1531171"/>
                </a:lnTo>
                <a:cubicBezTo>
                  <a:pt x="1316448" y="1603877"/>
                  <a:pt x="1257509" y="1662816"/>
                  <a:pt x="1184803" y="1662816"/>
                </a:cubicBezTo>
                <a:lnTo>
                  <a:pt x="131645" y="1662816"/>
                </a:lnTo>
                <a:cubicBezTo>
                  <a:pt x="58939" y="1662816"/>
                  <a:pt x="0" y="1603877"/>
                  <a:pt x="0" y="1531171"/>
                </a:cubicBezTo>
                <a:lnTo>
                  <a:pt x="0" y="131645"/>
                </a:lnTo>
                <a:close/>
              </a:path>
            </a:pathLst>
          </a:custGeom>
          <a:solidFill>
            <a:schemeClr val="bg1"/>
          </a:solidFill>
          <a:ln w="38100">
            <a:solidFill>
              <a:schemeClr val="accent3"/>
            </a:solidFill>
          </a:ln>
        </p:spPr>
        <p:style>
          <a:lnRef idx="2">
            <a:schemeClr val="lt1">
              <a:hueOff val="0"/>
              <a:satOff val="0"/>
              <a:lumOff val="0"/>
              <a:alphaOff val="0"/>
            </a:schemeClr>
          </a:lnRef>
          <a:fillRef idx="1">
            <a:schemeClr val="accent2">
              <a:hueOff val="7111371"/>
              <a:satOff val="12771"/>
              <a:lumOff val="6196"/>
              <a:alphaOff val="0"/>
            </a:schemeClr>
          </a:fillRef>
          <a:effectRef idx="0">
            <a:schemeClr val="accent2">
              <a:hueOff val="7111371"/>
              <a:satOff val="12771"/>
              <a:lumOff val="6196"/>
              <a:alphaOff val="0"/>
            </a:schemeClr>
          </a:effectRef>
          <a:fontRef idx="minor">
            <a:schemeClr val="lt1"/>
          </a:fontRef>
        </p:style>
        <p:txBody>
          <a:bodyPr spcFirstLastPara="0" vert="horz" wrap="square" lIns="91897" tIns="91897" rIns="91897" bIns="91897" numCol="1" spcCol="1270" anchor="ctr" anchorCtr="0">
            <a:noAutofit/>
          </a:bodyPr>
          <a:lstStyle/>
          <a:p>
            <a:pPr lvl="0" algn="ctr" defTabSz="622300">
              <a:lnSpc>
                <a:spcPct val="90000"/>
              </a:lnSpc>
              <a:spcBef>
                <a:spcPct val="0"/>
              </a:spcBef>
              <a:spcAft>
                <a:spcPct val="35000"/>
              </a:spcAft>
            </a:pPr>
            <a:r>
              <a:rPr lang="en-US" dirty="0">
                <a:solidFill>
                  <a:schemeClr val="tx1"/>
                </a:solidFill>
              </a:rPr>
              <a:t>Electronic insurance eligibility verifications took approximately seven minutes less than telephone verifications, saving providers $3.59 per verification. There are more than 1.5 billion claims verified for eligibility each year in the U.S.</a:t>
            </a:r>
            <a:endParaRPr lang="en-US" b="1" dirty="0">
              <a:solidFill>
                <a:schemeClr val="tx1"/>
              </a:solidFill>
            </a:endParaRPr>
          </a:p>
        </p:txBody>
      </p:sp>
    </p:spTree>
    <p:extLst>
      <p:ext uri="{BB962C8B-B14F-4D97-AF65-F5344CB8AC3E}">
        <p14:creationId xmlns:p14="http://schemas.microsoft.com/office/powerpoint/2010/main" val="3010482009"/>
      </p:ext>
    </p:extLst>
  </p:cSld>
  <p:clrMapOvr>
    <a:masterClrMapping/>
  </p:clrMapOvr>
</p:sld>
</file>

<file path=ppt/theme/theme1.xml><?xml version="1.0" encoding="utf-8"?>
<a:theme xmlns:a="http://schemas.openxmlformats.org/drawingml/2006/main" name="1_CAQH Widescreen Master">
  <a:themeElements>
    <a:clrScheme name="Custom 1">
      <a:dk1>
        <a:srgbClr val="3A3838"/>
      </a:dk1>
      <a:lt1>
        <a:sysClr val="window" lastClr="FFFFFF"/>
      </a:lt1>
      <a:dk2>
        <a:srgbClr val="757070"/>
      </a:dk2>
      <a:lt2>
        <a:srgbClr val="E7E6E6"/>
      </a:lt2>
      <a:accent1>
        <a:srgbClr val="007A89"/>
      </a:accent1>
      <a:accent2>
        <a:srgbClr val="3A3838"/>
      </a:accent2>
      <a:accent3>
        <a:srgbClr val="7D4081"/>
      </a:accent3>
      <a:accent4>
        <a:srgbClr val="A31F34"/>
      </a:accent4>
      <a:accent5>
        <a:srgbClr val="0066B9"/>
      </a:accent5>
      <a:accent6>
        <a:srgbClr val="D8D6D6"/>
      </a:accent6>
      <a:hlink>
        <a:srgbClr val="0066B9"/>
      </a:hlink>
      <a:folHlink>
        <a:srgbClr val="7D408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AQH Widescreen Master">
  <a:themeElements>
    <a:clrScheme name="Custom 1">
      <a:dk1>
        <a:srgbClr val="3A3838"/>
      </a:dk1>
      <a:lt1>
        <a:sysClr val="window" lastClr="FFFFFF"/>
      </a:lt1>
      <a:dk2>
        <a:srgbClr val="757070"/>
      </a:dk2>
      <a:lt2>
        <a:srgbClr val="E7E6E6"/>
      </a:lt2>
      <a:accent1>
        <a:srgbClr val="007A89"/>
      </a:accent1>
      <a:accent2>
        <a:srgbClr val="3A3838"/>
      </a:accent2>
      <a:accent3>
        <a:srgbClr val="7D4081"/>
      </a:accent3>
      <a:accent4>
        <a:srgbClr val="A31F34"/>
      </a:accent4>
      <a:accent5>
        <a:srgbClr val="0066B9"/>
      </a:accent5>
      <a:accent6>
        <a:srgbClr val="D8D6D6"/>
      </a:accent6>
      <a:hlink>
        <a:srgbClr val="0066B9"/>
      </a:hlink>
      <a:folHlink>
        <a:srgbClr val="7D408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QH PPT Template">
    <a:dk1>
      <a:srgbClr val="323E48"/>
    </a:dk1>
    <a:lt1>
      <a:sysClr val="window" lastClr="FFFFFF"/>
    </a:lt1>
    <a:dk2>
      <a:srgbClr val="44546A"/>
    </a:dk2>
    <a:lt2>
      <a:srgbClr val="E7E6E6"/>
    </a:lt2>
    <a:accent1>
      <a:srgbClr val="323E48"/>
    </a:accent1>
    <a:accent2>
      <a:srgbClr val="007B8B"/>
    </a:accent2>
    <a:accent3>
      <a:srgbClr val="898C8D"/>
    </a:accent3>
    <a:accent4>
      <a:srgbClr val="A32136"/>
    </a:accent4>
    <a:accent5>
      <a:srgbClr val="0066B9"/>
    </a:accent5>
    <a:accent6>
      <a:srgbClr val="7D4182"/>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inars" ma:contentTypeID="0x010100FD6AEBED9320014A93C47E542E00260B0E0302001C5EBE99D6803141937A4ED2A993F421" ma:contentTypeVersion="10" ma:contentTypeDescription="" ma:contentTypeScope="" ma:versionID="c88f61f9b4e725c2e6852614c343b1a0">
  <xsd:schema xmlns:xsd="http://www.w3.org/2001/XMLSchema" xmlns:xs="http://www.w3.org/2001/XMLSchema" xmlns:p="http://schemas.microsoft.com/office/2006/metadata/properties" xmlns:ns2="fd9c6f4d-75ca-42fc-a0bb-24a1739dd6e2" xmlns:ns3="http://schemas.microsoft.com/sharepoint.v3" targetNamespace="http://schemas.microsoft.com/office/2006/metadata/properties" ma:root="true" ma:fieldsID="407c7b0fa19aa0fa68ad8b62cd2c686f" ns2:_="" ns3:_="">
    <xsd:import namespace="fd9c6f4d-75ca-42fc-a0bb-24a1739dd6e2"/>
    <xsd:import namespace="http://schemas.microsoft.com/sharepoint.v3"/>
    <xsd:element name="properties">
      <xsd:complexType>
        <xsd:sequence>
          <xsd:element name="documentManagement">
            <xsd:complexType>
              <xsd:all>
                <xsd:element ref="ns2:Document_x0020_Status"/>
                <xsd:element ref="ns2:Webinar_x0020_Name"/>
                <xsd:element ref="ns2:Month" minOccurs="0"/>
                <xsd:element ref="ns2:Year"/>
                <xsd:element ref="ns2:Presentation_x0020_Topic"/>
                <xsd:element ref="ns2:Document_x0020_Author" minOccurs="0"/>
                <xsd:element ref="ns2:Reviewers" minOccurs="0"/>
                <xsd:element ref="ns2:Approvers" minOccurs="0"/>
                <xsd:element ref="ns2:Executive_x0020_Approver" minOccurs="0"/>
                <xsd:element ref="ns3:CategoryDescription" minOccurs="0"/>
                <xsd:element ref="ns2:TaxKeywordTaxHTField" minOccurs="0"/>
                <xsd:element ref="ns2:TaxCatchAll" minOccurs="0"/>
                <xsd:element ref="ns2:TaxCatchAllLabel"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c6f4d-75ca-42fc-a0bb-24a1739dd6e2" elementFormDefault="qualified">
    <xsd:import namespace="http://schemas.microsoft.com/office/2006/documentManagement/types"/>
    <xsd:import namespace="http://schemas.microsoft.com/office/infopath/2007/PartnerControls"/>
    <xsd:element name="Document_x0020_Status" ma:index="2" ma:displayName="Document Status" ma:default="Draft" ma:description="Specify the key values for Document Status" ma:format="Dropdown" ma:internalName="Document_x0020_Status">
      <xsd:simpleType>
        <xsd:restriction base="dms:Choice">
          <xsd:enumeration value="Draft"/>
          <xsd:enumeration value="Awaiting Approval"/>
          <xsd:enumeration value="Final"/>
          <xsd:enumeration value="Published"/>
        </xsd:restriction>
      </xsd:simpleType>
    </xsd:element>
    <xsd:element name="Webinar_x0020_Name" ma:index="3" ma:displayName="Webinar Name" ma:internalName="Webinar_x0020_Name">
      <xsd:simpleType>
        <xsd:restriction base="dms:Text">
          <xsd:maxLength value="255"/>
        </xsd:restriction>
      </xsd:simpleType>
    </xsd:element>
    <xsd:element name="Month" ma:index="4" nillable="true" ma:displayName="Month" ma:format="Dropdown" ma:internalName="Month" ma:readOnly="false">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Year" ma:index="5" ma:displayName="Year" ma:default="2015" ma:format="Dropdown"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Presentation_x0020_Topic" ma:index="6" ma:displayName="Presentation Topic" ma:format="Dropdown" ma:internalName="Presentation_x0020_Topic">
      <xsd:simpleType>
        <xsd:restriction base="dms:Choice">
          <xsd:enumeration value="Core Certification"/>
          <xsd:enumeration value="Operating Rules"/>
          <xsd:enumeration value="Town Hall"/>
          <xsd:enumeration value="Orientation"/>
          <xsd:enumeration value="CAQH Solutions"/>
          <xsd:enumeration value="Open Mic"/>
          <xsd:enumeration value="Other"/>
        </xsd:restriction>
      </xsd:simpleType>
    </xsd:element>
    <xsd:element name="Document_x0020_Author" ma:index="8" nillable="true" ma:displayName="Document Author" ma:description="Specify the name of the Person who is the author of this document" ma:list="UserInfo" ma:SharePointGroup="0" ma:internalName="Document_x0020_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rs" ma:index="9" nillable="true" ma:displayName="Reviewers" ma:description="This field is for reference only. If you'd like someone to REVIEW the document then you'd have to notify them via email." ma:list="UserInfo" ma:SearchPeopleOnly="false" ma:SharePointGroup="0" ma:internalName="Review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s" ma:index="10" nillable="true" ma:displayName="Approvers" ma:description="This field is for reference only. If you'd like someone to APPROVE the document then you'd have to notify them via email." ma:list="UserInfo" ma:SearchPeopleOnly="false"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ecutive_x0020_Approver" ma:index="11" nillable="true" ma:displayName="Executive Approver" ma:description="This field is for reference only. If you'd like someone to APPROVE the document then you'd have to notify them via email." ma:list="UserInfo" ma:SearchPeopleOnly="false" ma:SharePointGroup="0" ma:internalName="Executive_x0020_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15" ma:taxonomy="true" ma:internalName="TaxKeywordTaxHTField" ma:taxonomyFieldName="TaxKeyword" ma:displayName="Enterprise Keywords" ma:readOnly="false" ma:fieldId="{23f27201-bee3-471e-b2e7-b64fd8b7ca38}" ma:taxonomyMulti="true" ma:sspId="6163581d-fdb5-456a-ad7d-f7831005f1a0"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description="" ma:hidden="true" ma:list="{e9f1beda-ad83-47ce-abda-587b9962d399}" ma:internalName="TaxCatchAll" ma:showField="CatchAllData" ma:web="fd9c6f4d-75ca-42fc-a0bb-24a1739dd6e2">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e9f1beda-ad83-47ce-abda-587b9962d399}" ma:internalName="TaxCatchAllLabel" ma:readOnly="true" ma:showField="CatchAllDataLabel" ma:web="fd9c6f4d-75ca-42fc-a0bb-24a1739dd6e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2"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9c6f4d-75ca-42fc-a0bb-24a1739dd6e2">
      <Value>185</Value>
      <Value>503</Value>
      <Value>1743</Value>
      <Value>192</Value>
      <Value>141</Value>
      <Value>2230</Value>
      <Value>1736</Value>
    </TaxCatchAll>
    <Executive_x0020_Approver xmlns="fd9c6f4d-75ca-42fc-a0bb-24a1739dd6e2">
      <UserInfo>
        <DisplayName/>
        <AccountId xsi:nil="true"/>
        <AccountType/>
      </UserInfo>
    </Executive_x0020_Approver>
    <TaxKeywordTaxHTField xmlns="fd9c6f4d-75ca-42fc-a0bb-24a1739dd6e2">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34758bb3-9d2d-4e87-a532-2937cd6d3d3b</TermId>
        </TermInfo>
        <TermInfo xmlns="http://schemas.microsoft.com/office/infopath/2007/PartnerControls">
          <TermName xmlns="http://schemas.microsoft.com/office/infopath/2007/PartnerControls">branding</TermName>
          <TermId xmlns="http://schemas.microsoft.com/office/infopath/2007/PartnerControls">8f66c7a6-ab89-4a94-9420-4ce48bdb3de2</TermId>
        </TermInfo>
        <TermInfo xmlns="http://schemas.microsoft.com/office/infopath/2007/PartnerControls">
          <TermName xmlns="http://schemas.microsoft.com/office/infopath/2007/PartnerControls">powerpoint template</TermName>
          <TermId xmlns="http://schemas.microsoft.com/office/infopath/2007/PartnerControls">7cd48bfa-a537-451d-880c-cd43c4b921ed</TermId>
        </TermInfo>
        <TermInfo xmlns="http://schemas.microsoft.com/office/infopath/2007/PartnerControls">
          <TermName xmlns="http://schemas.microsoft.com/office/infopath/2007/PartnerControls">Template</TermName>
          <TermId xmlns="http://schemas.microsoft.com/office/infopath/2007/PartnerControls">83b4e54b-6a36-42f2-9b31-331e32e3a337</TermId>
        </TermInfo>
        <TermInfo xmlns="http://schemas.microsoft.com/office/infopath/2007/PartnerControls">
          <TermName xmlns="http://schemas.microsoft.com/office/infopath/2007/PartnerControls">CORE</TermName>
          <TermId xmlns="http://schemas.microsoft.com/office/infopath/2007/PartnerControls">7e60c76b-8b20-40fb-9fb9-7970c3996c1a</TermId>
        </TermInfo>
        <TermInfo xmlns="http://schemas.microsoft.com/office/infopath/2007/PartnerControls">
          <TermName xmlns="http://schemas.microsoft.com/office/infopath/2007/PartnerControls">CORE powerpoint</TermName>
          <TermId xmlns="http://schemas.microsoft.com/office/infopath/2007/PartnerControls">8d6a6cfd-0a6a-4da5-9bc9-ec311e5685c9</TermId>
        </TermInfo>
        <TermInfo xmlns="http://schemas.microsoft.com/office/infopath/2007/PartnerControls">
          <TermName xmlns="http://schemas.microsoft.com/office/infopath/2007/PartnerControls">powerpoint</TermName>
          <TermId xmlns="http://schemas.microsoft.com/office/infopath/2007/PartnerControls">3607fe33-eff1-42d3-9642-fe61489ad622</TermId>
        </TermInfo>
      </Terms>
    </TaxKeywordTaxHTField>
    <Document_x0020_Author xmlns="fd9c6f4d-75ca-42fc-a0bb-24a1739dd6e2">
      <UserInfo>
        <DisplayName/>
        <AccountId xsi:nil="true"/>
        <AccountType/>
      </UserInfo>
    </Document_x0020_Author>
    <Approvers xmlns="fd9c6f4d-75ca-42fc-a0bb-24a1739dd6e2">
      <UserInfo>
        <DisplayName/>
        <AccountId xsi:nil="true"/>
        <AccountType/>
      </UserInfo>
    </Approvers>
    <CategoryDescription xmlns="http://schemas.microsoft.com/sharepoint.v3" xsi:nil="true"/>
    <Reviewers xmlns="fd9c6f4d-75ca-42fc-a0bb-24a1739dd6e2">
      <UserInfo>
        <DisplayName/>
        <AccountId xsi:nil="true"/>
        <AccountType/>
      </UserInfo>
    </Reviewers>
    <Document_x0020_Status xmlns="fd9c6f4d-75ca-42fc-a0bb-24a1739dd6e2">Published</Document_x0020_Status>
    <Webinar_x0020_Name xmlns="fd9c6f4d-75ca-42fc-a0bb-24a1739dd6e2">CORE 2017 Presentation Template</Webinar_x0020_Name>
    <Month xmlns="fd9c6f4d-75ca-42fc-a0bb-24a1739dd6e2" xsi:nil="true"/>
    <Year xmlns="fd9c6f4d-75ca-42fc-a0bb-24a1739dd6e2">2017</Year>
    <Presentation_x0020_Topic xmlns="fd9c6f4d-75ca-42fc-a0bb-24a1739dd6e2">Other</Presentation_x0020_Topic>
    <SharedWithUsers xmlns="fd9c6f4d-75ca-42fc-a0bb-24a1739dd6e2">
      <UserInfo>
        <DisplayName>Jessica Porras</DisplayName>
        <AccountId>293</AccountId>
        <AccountType/>
      </UserInfo>
      <UserInfo>
        <DisplayName>Erin Weber</DisplayName>
        <AccountId>190</AccountId>
        <AccountType/>
      </UserInfo>
      <UserInfo>
        <DisplayName>Robert Bowman</DisplayName>
        <AccountId>113</AccountId>
        <AccountType/>
      </UserInfo>
      <UserInfo>
        <DisplayName>Omoniyi Adekanmbi</DisplayName>
        <AccountId>111</AccountId>
        <AccountType/>
      </UserInfo>
      <UserInfo>
        <DisplayName>Taha Anjarwalla</DisplayName>
        <AccountId>197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81FB7B-CDEE-461E-BB70-5A41AC9BF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9c6f4d-75ca-42fc-a0bb-24a1739dd6e2"/>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D9CDD-9FD4-4091-A96C-73421D92EA3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fd9c6f4d-75ca-42fc-a0bb-24a1739dd6e2"/>
    <ds:schemaRef ds:uri="http://www.w3.org/XML/1998/namespace"/>
    <ds:schemaRef ds:uri="http://purl.org/dc/dcmitype/"/>
  </ds:schemaRefs>
</ds:datastoreItem>
</file>

<file path=customXml/itemProps3.xml><?xml version="1.0" encoding="utf-8"?>
<ds:datastoreItem xmlns:ds="http://schemas.openxmlformats.org/officeDocument/2006/customXml" ds:itemID="{2E2BCF59-0F50-4BD9-9691-11C75B5E5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7791</TotalTime>
  <Words>4229</Words>
  <Application>Microsoft Office PowerPoint</Application>
  <PresentationFormat>Widescreen</PresentationFormat>
  <Paragraphs>501</Paragraphs>
  <Slides>47</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ＭＳ Ｐゴシック</vt:lpstr>
      <vt:lpstr>ＭＳ Ｐゴシック</vt:lpstr>
      <vt:lpstr>Arial</vt:lpstr>
      <vt:lpstr>Calibri</vt:lpstr>
      <vt:lpstr>Courier New</vt:lpstr>
      <vt:lpstr>Gotham Narrow SSm A</vt:lpstr>
      <vt:lpstr>Times New Roman</vt:lpstr>
      <vt:lpstr>Wingdings</vt:lpstr>
      <vt:lpstr>1_CAQH Widescreen Master</vt:lpstr>
      <vt:lpstr>3_CAQH Widescreen Master</vt:lpstr>
      <vt:lpstr>Voluntary CORE Certification Basics: The Gold Standard </vt:lpstr>
      <vt:lpstr>Logistics Presentation Slides &amp; How to Participate in Today’s Session</vt:lpstr>
      <vt:lpstr>Thank You Speakers!</vt:lpstr>
      <vt:lpstr>Session Outline</vt:lpstr>
      <vt:lpstr>PowerPoint Presentation</vt:lpstr>
      <vt:lpstr>Voluntary CORE Certification   Developed BY Industry, FOR Industry</vt:lpstr>
      <vt:lpstr>CORE Certifications Phase I-IV Entities Recognizing the Benefits Continues to Grow</vt:lpstr>
      <vt:lpstr>How Much Could the Industry Save?</vt:lpstr>
      <vt:lpstr>Voluntary CORE Certification ROI</vt:lpstr>
      <vt:lpstr>CORE Certification Testimonials</vt:lpstr>
      <vt:lpstr>Phase Certification &amp; Tangible Benefit</vt:lpstr>
      <vt:lpstr>Benefit: Gold Standard</vt:lpstr>
      <vt:lpstr>Benefit: Comprehensive Approach</vt:lpstr>
      <vt:lpstr>Benefit: Conformance</vt:lpstr>
      <vt:lpstr>Benefit: Leadership</vt:lpstr>
      <vt:lpstr>Benefit: Resources/Customer Service</vt:lpstr>
      <vt:lpstr>CAQH CORE Enforcement Policy Ensuring Ongoing Compliance</vt:lpstr>
      <vt:lpstr>Highlights of CORE Certification Pledge → Testing and Review → Voluntary Enforcement</vt:lpstr>
      <vt:lpstr>Polling Question #1</vt:lpstr>
      <vt:lpstr>PowerPoint Presentation</vt:lpstr>
      <vt:lpstr>Types of CORE Seals</vt:lpstr>
      <vt:lpstr>CORE Certification’s Four Component Process </vt:lpstr>
      <vt:lpstr>1: Pre-certification Planning and Systems Evaluation </vt:lpstr>
      <vt:lpstr>2: Sign and Submit the CORE Pledge</vt:lpstr>
      <vt:lpstr>3: CORE Certification Testing </vt:lpstr>
      <vt:lpstr>4: Applying for the CORE Seal</vt:lpstr>
      <vt:lpstr>Voluntary CORE Certification: Resources</vt:lpstr>
      <vt:lpstr>Polling Question #2</vt:lpstr>
      <vt:lpstr>Polling Question #3</vt:lpstr>
      <vt:lpstr>PowerPoint Presentation</vt:lpstr>
      <vt:lpstr>Top 5 Value Points</vt:lpstr>
      <vt:lpstr>Simplified Framework</vt:lpstr>
      <vt:lpstr>Test</vt:lpstr>
      <vt:lpstr>Test</vt:lpstr>
      <vt:lpstr>Test</vt:lpstr>
      <vt:lpstr>Test &amp; Certify</vt:lpstr>
      <vt:lpstr>Monitor</vt:lpstr>
      <vt:lpstr>Monitor</vt:lpstr>
      <vt:lpstr>Assess</vt:lpstr>
      <vt:lpstr>Remediate</vt:lpstr>
      <vt:lpstr>PowerPoint Presentation</vt:lpstr>
      <vt:lpstr>Top 5 Challenges</vt:lpstr>
      <vt:lpstr>Edifecs Testing Tips</vt:lpstr>
      <vt:lpstr>Polling Question #4</vt:lpstr>
      <vt:lpstr>Audience Q&amp;A</vt:lpstr>
      <vt:lpstr>Upcoming CAQH CORE Education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2017 Presentation Template</dc:title>
  <dc:creator>Caroline Massie</dc:creator>
  <cp:keywords>powerpoint template; Templates; powerpoint; CORE; branding; Template; CORE powerpoint</cp:keywords>
  <cp:lastModifiedBy>Sara Williams</cp:lastModifiedBy>
  <cp:revision>724</cp:revision>
  <cp:lastPrinted>2016-11-02T15:06:09Z</cp:lastPrinted>
  <dcterms:created xsi:type="dcterms:W3CDTF">2016-02-23T17:08:30Z</dcterms:created>
  <dcterms:modified xsi:type="dcterms:W3CDTF">2017-07-14T15:03:53Z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0x010100FD6AEBED9320014A93C47E542E00260B0E0302001C5EBE99D6803141937A4ED2A993F421</vt:lpwstr>
  </property>
  <property fmtid="{D5CDD505-2E9C-101B-9397-08002B2CF9AE}" pid="3" name="TaxKeyword">
    <vt:lpwstr>185;#Templates|34758bb3-9d2d-4e87-a532-2937cd6d3d3b;#503;#branding|8f66c7a6-ab89-4a94-9420-4ce48bdb3de2;#1743;#powerpoint template|7cd48bfa-a537-451d-880c-cd43c4b921ed;#141;#Template|83b4e54b-6a36-42f2-9b31-331e32e3a337;#192;#CORE|7e60c76b-8b20-40fb-9fb9-</vt:lpwstr>
  </property>
  <property fmtid="{D5CDD505-2E9C-101B-9397-08002B2CF9AE}" pid="4" name="WorkflowChangePath">
    <vt:lpwstr>bc1a3501-4407-4b53-b726-9f688a152862,4;bc1a3501-4407-4b53-b726-9f688a152862,7;4a173381-3cbd-4be1-8841-5f1e1f0a51dd,4;4a173381-3cbd-4be1-8841-5f1e1f0a51dd,14;4a173381-3cbd-4be1-8841-5f1e1f0a51dd,16;4a173381-3cbd-4be1-8841-5f1e1f0a51dd,18;4a173381-3cbd-4be1</vt:lpwstr>
  </property>
</Properties>
</file>